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0" r:id="rId3"/>
    <p:sldId id="261" r:id="rId4"/>
    <p:sldId id="257" r:id="rId5"/>
    <p:sldId id="263" r:id="rId6"/>
    <p:sldId id="265" r:id="rId7"/>
    <p:sldId id="266" r:id="rId8"/>
    <p:sldId id="267" r:id="rId9"/>
    <p:sldId id="268" r:id="rId10"/>
    <p:sldId id="270" r:id="rId11"/>
    <p:sldId id="271" r:id="rId12"/>
    <p:sldId id="274" r:id="rId13"/>
    <p:sldId id="272" r:id="rId14"/>
    <p:sldId id="275" r:id="rId15"/>
    <p:sldId id="262" r:id="rId16"/>
    <p:sldId id="259" r:id="rId17"/>
    <p:sldId id="278" r:id="rId18"/>
    <p:sldId id="276" r:id="rId19"/>
    <p:sldId id="279" r:id="rId20"/>
    <p:sldId id="277" r:id="rId21"/>
    <p:sldId id="280" r:id="rId22"/>
    <p:sldId id="281" r:id="rId23"/>
    <p:sldId id="282" r:id="rId24"/>
    <p:sldId id="283" r:id="rId25"/>
    <p:sldId id="284" r:id="rId26"/>
    <p:sldId id="285" r:id="rId27"/>
    <p:sldId id="286" r:id="rId28"/>
    <p:sldId id="287" r:id="rId29"/>
    <p:sldId id="28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ED4B86E-DE64-415C-B3C7-18CC6B7A7F25}" type="datetimeFigureOut">
              <a:rPr lang="es-MX" smtClean="0"/>
              <a:t>06/05/2021</a:t>
            </a:fld>
            <a:endParaRPr lang="es-MX"/>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s-MX"/>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0890509B-E7D4-42C8-81A1-275C5EFF221F}" type="slidenum">
              <a:rPr lang="es-MX" smtClean="0"/>
              <a:t>‹Nº›</a:t>
            </a:fld>
            <a:endParaRPr lang="es-MX"/>
          </a:p>
        </p:txBody>
      </p:sp>
    </p:spTree>
    <p:extLst>
      <p:ext uri="{BB962C8B-B14F-4D97-AF65-F5344CB8AC3E}">
        <p14:creationId xmlns:p14="http://schemas.microsoft.com/office/powerpoint/2010/main" val="723551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ED4B86E-DE64-415C-B3C7-18CC6B7A7F25}" type="datetimeFigureOut">
              <a:rPr lang="es-MX" smtClean="0"/>
              <a:t>06/05/2021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90509B-E7D4-42C8-81A1-275C5EFF221F}" type="slidenum">
              <a:rPr lang="es-MX" smtClean="0"/>
              <a:t>‹Nº›</a:t>
            </a:fld>
            <a:endParaRPr lang="es-MX"/>
          </a:p>
        </p:txBody>
      </p:sp>
    </p:spTree>
    <p:extLst>
      <p:ext uri="{BB962C8B-B14F-4D97-AF65-F5344CB8AC3E}">
        <p14:creationId xmlns:p14="http://schemas.microsoft.com/office/powerpoint/2010/main" val="199455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ED4B86E-DE64-415C-B3C7-18CC6B7A7F25}" type="datetimeFigureOut">
              <a:rPr lang="es-MX" smtClean="0"/>
              <a:t>06/05/2021</a:t>
            </a:fld>
            <a:endParaRPr lang="es-MX"/>
          </a:p>
        </p:txBody>
      </p:sp>
      <p:sp>
        <p:nvSpPr>
          <p:cNvPr id="5" name="Footer Placeholder 4"/>
          <p:cNvSpPr>
            <a:spLocks noGrp="1"/>
          </p:cNvSpPr>
          <p:nvPr>
            <p:ph type="ftr" sz="quarter" idx="11"/>
          </p:nvPr>
        </p:nvSpPr>
        <p:spPr>
          <a:xfrm>
            <a:off x="774923" y="5951811"/>
            <a:ext cx="7896279" cy="365125"/>
          </a:xfrm>
        </p:spPr>
        <p:txBody>
          <a:bodyPr/>
          <a:lstStyle/>
          <a:p>
            <a:endParaRPr lang="es-MX"/>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890509B-E7D4-42C8-81A1-275C5EFF221F}" type="slidenum">
              <a:rPr lang="es-MX" smtClean="0"/>
              <a:t>‹Nº›</a:t>
            </a:fld>
            <a:endParaRPr lang="es-MX"/>
          </a:p>
        </p:txBody>
      </p:sp>
    </p:spTree>
    <p:extLst>
      <p:ext uri="{BB962C8B-B14F-4D97-AF65-F5344CB8AC3E}">
        <p14:creationId xmlns:p14="http://schemas.microsoft.com/office/powerpoint/2010/main" val="336073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ED4B86E-DE64-415C-B3C7-18CC6B7A7F25}" type="datetimeFigureOut">
              <a:rPr lang="es-MX" smtClean="0"/>
              <a:t>06/05/2021</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a:xfrm>
            <a:off x="10558300" y="5956137"/>
            <a:ext cx="1052508" cy="365125"/>
          </a:xfrm>
        </p:spPr>
        <p:txBody>
          <a:bodyPr/>
          <a:lstStyle/>
          <a:p>
            <a:fld id="{0890509B-E7D4-42C8-81A1-275C5EFF221F}" type="slidenum">
              <a:rPr lang="es-MX" smtClean="0"/>
              <a:t>‹Nº›</a:t>
            </a:fld>
            <a:endParaRPr lang="es-MX"/>
          </a:p>
        </p:txBody>
      </p:sp>
    </p:spTree>
    <p:extLst>
      <p:ext uri="{BB962C8B-B14F-4D97-AF65-F5344CB8AC3E}">
        <p14:creationId xmlns:p14="http://schemas.microsoft.com/office/powerpoint/2010/main" val="58311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ED4B86E-DE64-415C-B3C7-18CC6B7A7F25}" type="datetimeFigureOut">
              <a:rPr lang="es-MX" smtClean="0"/>
              <a:t>06/05/2021</a:t>
            </a:fld>
            <a:endParaRPr lang="es-MX"/>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s-MX"/>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890509B-E7D4-42C8-81A1-275C5EFF221F}" type="slidenum">
              <a:rPr lang="es-MX" smtClean="0"/>
              <a:t>‹Nº›</a:t>
            </a:fld>
            <a:endParaRPr lang="es-MX"/>
          </a:p>
        </p:txBody>
      </p:sp>
    </p:spTree>
    <p:extLst>
      <p:ext uri="{BB962C8B-B14F-4D97-AF65-F5344CB8AC3E}">
        <p14:creationId xmlns:p14="http://schemas.microsoft.com/office/powerpoint/2010/main" val="120864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ED4B86E-DE64-415C-B3C7-18CC6B7A7F25}" type="datetimeFigureOut">
              <a:rPr lang="es-MX" smtClean="0"/>
              <a:t>06/05/2021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890509B-E7D4-42C8-81A1-275C5EFF221F}" type="slidenum">
              <a:rPr lang="es-MX" smtClean="0"/>
              <a:t>‹Nº›</a:t>
            </a:fld>
            <a:endParaRPr lang="es-MX"/>
          </a:p>
        </p:txBody>
      </p:sp>
    </p:spTree>
    <p:extLst>
      <p:ext uri="{BB962C8B-B14F-4D97-AF65-F5344CB8AC3E}">
        <p14:creationId xmlns:p14="http://schemas.microsoft.com/office/powerpoint/2010/main" val="3903362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ED4B86E-DE64-415C-B3C7-18CC6B7A7F25}" type="datetimeFigureOut">
              <a:rPr lang="es-MX" smtClean="0"/>
              <a:t>06/05/2021</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0890509B-E7D4-42C8-81A1-275C5EFF221F}" type="slidenum">
              <a:rPr lang="es-MX" smtClean="0"/>
              <a:t>‹Nº›</a:t>
            </a:fld>
            <a:endParaRPr lang="es-MX"/>
          </a:p>
        </p:txBody>
      </p:sp>
    </p:spTree>
    <p:extLst>
      <p:ext uri="{BB962C8B-B14F-4D97-AF65-F5344CB8AC3E}">
        <p14:creationId xmlns:p14="http://schemas.microsoft.com/office/powerpoint/2010/main" val="240852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ED4B86E-DE64-415C-B3C7-18CC6B7A7F25}" type="datetimeFigureOut">
              <a:rPr lang="es-MX" smtClean="0"/>
              <a:t>06/05/2021</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0890509B-E7D4-42C8-81A1-275C5EFF221F}" type="slidenum">
              <a:rPr lang="es-MX" smtClean="0"/>
              <a:t>‹Nº›</a:t>
            </a:fld>
            <a:endParaRPr lang="es-MX"/>
          </a:p>
        </p:txBody>
      </p:sp>
    </p:spTree>
    <p:extLst>
      <p:ext uri="{BB962C8B-B14F-4D97-AF65-F5344CB8AC3E}">
        <p14:creationId xmlns:p14="http://schemas.microsoft.com/office/powerpoint/2010/main" val="917312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D4B86E-DE64-415C-B3C7-18CC6B7A7F25}" type="datetimeFigureOut">
              <a:rPr lang="es-MX" smtClean="0"/>
              <a:t>06/05/2021</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0890509B-E7D4-42C8-81A1-275C5EFF221F}" type="slidenum">
              <a:rPr lang="es-MX" smtClean="0"/>
              <a:t>‹Nº›</a:t>
            </a:fld>
            <a:endParaRPr lang="es-MX"/>
          </a:p>
        </p:txBody>
      </p:sp>
    </p:spTree>
    <p:extLst>
      <p:ext uri="{BB962C8B-B14F-4D97-AF65-F5344CB8AC3E}">
        <p14:creationId xmlns:p14="http://schemas.microsoft.com/office/powerpoint/2010/main" val="794467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ED4B86E-DE64-415C-B3C7-18CC6B7A7F25}" type="datetimeFigureOut">
              <a:rPr lang="es-MX" smtClean="0"/>
              <a:t>06/05/2021</a:t>
            </a:fld>
            <a:endParaRPr lang="es-MX"/>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s-MX"/>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890509B-E7D4-42C8-81A1-275C5EFF221F}" type="slidenum">
              <a:rPr lang="es-MX" smtClean="0"/>
              <a:t>‹Nº›</a:t>
            </a:fld>
            <a:endParaRPr lang="es-MX"/>
          </a:p>
        </p:txBody>
      </p:sp>
    </p:spTree>
    <p:extLst>
      <p:ext uri="{BB962C8B-B14F-4D97-AF65-F5344CB8AC3E}">
        <p14:creationId xmlns:p14="http://schemas.microsoft.com/office/powerpoint/2010/main" val="411767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ED4B86E-DE64-415C-B3C7-18CC6B7A7F25}" type="datetimeFigureOut">
              <a:rPr lang="es-MX" smtClean="0"/>
              <a:t>06/05/2021</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890509B-E7D4-42C8-81A1-275C5EFF221F}" type="slidenum">
              <a:rPr lang="es-MX" smtClean="0"/>
              <a:t>‹Nº›</a:t>
            </a:fld>
            <a:endParaRPr lang="es-MX"/>
          </a:p>
        </p:txBody>
      </p:sp>
    </p:spTree>
    <p:extLst>
      <p:ext uri="{BB962C8B-B14F-4D97-AF65-F5344CB8AC3E}">
        <p14:creationId xmlns:p14="http://schemas.microsoft.com/office/powerpoint/2010/main" val="205718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ED4B86E-DE64-415C-B3C7-18CC6B7A7F25}" type="datetimeFigureOut">
              <a:rPr lang="es-MX" smtClean="0"/>
              <a:t>06/05/2021</a:t>
            </a:fld>
            <a:endParaRPr lang="es-MX"/>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s-MX"/>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0890509B-E7D4-42C8-81A1-275C5EFF221F}" type="slidenum">
              <a:rPr lang="es-MX" smtClean="0"/>
              <a:t>‹Nº›</a:t>
            </a:fld>
            <a:endParaRPr lang="es-MX"/>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119232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0E0CB26E-B546-436E-A898-B47B01051A8F}"/>
              </a:ext>
            </a:extLst>
          </p:cNvPr>
          <p:cNvSpPr/>
          <p:nvPr/>
        </p:nvSpPr>
        <p:spPr>
          <a:xfrm>
            <a:off x="448669" y="4508329"/>
            <a:ext cx="11266253" cy="18842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Elipse 21">
            <a:extLst>
              <a:ext uri="{FF2B5EF4-FFF2-40B4-BE49-F238E27FC236}">
                <a16:creationId xmlns:a16="http://schemas.microsoft.com/office/drawing/2014/main" id="{73957D5C-2E26-46C1-90A8-D3FFDDBE53D3}"/>
              </a:ext>
            </a:extLst>
          </p:cNvPr>
          <p:cNvSpPr/>
          <p:nvPr/>
        </p:nvSpPr>
        <p:spPr>
          <a:xfrm>
            <a:off x="3194654" y="771865"/>
            <a:ext cx="5802692" cy="339102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sz="5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erlin Sans FB Demi" panose="020E0802020502020306" pitchFamily="34" charset="0"/>
            </a:endParaRPr>
          </a:p>
        </p:txBody>
      </p:sp>
      <p:sp>
        <p:nvSpPr>
          <p:cNvPr id="23" name="Rectángulo 22">
            <a:extLst>
              <a:ext uri="{FF2B5EF4-FFF2-40B4-BE49-F238E27FC236}">
                <a16:creationId xmlns:a16="http://schemas.microsoft.com/office/drawing/2014/main" id="{F6318F56-17DB-4A7C-8310-6043B183B121}"/>
              </a:ext>
            </a:extLst>
          </p:cNvPr>
          <p:cNvSpPr/>
          <p:nvPr/>
        </p:nvSpPr>
        <p:spPr>
          <a:xfrm>
            <a:off x="1236509" y="688573"/>
            <a:ext cx="4547848" cy="1015663"/>
          </a:xfrm>
          <a:prstGeom prst="rect">
            <a:avLst/>
          </a:prstGeom>
          <a:noFill/>
        </p:spPr>
        <p:txBody>
          <a:bodyPr wrap="square" lIns="91440" tIns="45720" rIns="91440" bIns="45720">
            <a:spAutoFit/>
          </a:bodyPr>
          <a:lstStyle/>
          <a:p>
            <a:pPr algn="ctr"/>
            <a:r>
              <a:rPr lang="es-ES" sz="6000" b="1" dirty="0">
                <a:ln w="22225">
                  <a:solidFill>
                    <a:schemeClr val="accent2"/>
                  </a:solidFill>
                  <a:prstDash val="solid"/>
                </a:ln>
                <a:solidFill>
                  <a:schemeClr val="accent2">
                    <a:lumMod val="40000"/>
                    <a:lumOff val="60000"/>
                  </a:schemeClr>
                </a:solidFill>
                <a:latin typeface="Berlin Sans FB Demi" panose="020E0802020502020306" pitchFamily="34" charset="0"/>
              </a:rPr>
              <a:t>TecNM – ITS</a:t>
            </a:r>
            <a:endParaRPr lang="es-ES" sz="5400" b="1" dirty="0">
              <a:ln w="22225">
                <a:solidFill>
                  <a:schemeClr val="accent2"/>
                </a:solidFill>
                <a:prstDash val="solid"/>
              </a:ln>
              <a:solidFill>
                <a:schemeClr val="accent2">
                  <a:lumMod val="40000"/>
                  <a:lumOff val="60000"/>
                </a:schemeClr>
              </a:solidFill>
              <a:latin typeface="Berlin Sans FB Demi" panose="020E0802020502020306" pitchFamily="34" charset="0"/>
            </a:endParaRPr>
          </a:p>
        </p:txBody>
      </p:sp>
      <p:sp>
        <p:nvSpPr>
          <p:cNvPr id="24" name="Rectángulo 23">
            <a:extLst>
              <a:ext uri="{FF2B5EF4-FFF2-40B4-BE49-F238E27FC236}">
                <a16:creationId xmlns:a16="http://schemas.microsoft.com/office/drawing/2014/main" id="{961F086F-A616-45A3-A893-15ACAE8B2412}"/>
              </a:ext>
            </a:extLst>
          </p:cNvPr>
          <p:cNvSpPr/>
          <p:nvPr/>
        </p:nvSpPr>
        <p:spPr>
          <a:xfrm>
            <a:off x="6965826" y="3263953"/>
            <a:ext cx="3304110" cy="1015663"/>
          </a:xfrm>
          <a:prstGeom prst="rect">
            <a:avLst/>
          </a:prstGeom>
          <a:noFill/>
        </p:spPr>
        <p:txBody>
          <a:bodyPr wrap="none" lIns="91440" tIns="45720" rIns="91440" bIns="45720">
            <a:spAutoFit/>
          </a:bodyPr>
          <a:lstStyle/>
          <a:p>
            <a:pPr algn="ctr"/>
            <a:r>
              <a:rPr lang="es-ES" sz="6000" b="1" dirty="0">
                <a:ln w="22225">
                  <a:solidFill>
                    <a:schemeClr val="accent2"/>
                  </a:solidFill>
                  <a:prstDash val="solid"/>
                </a:ln>
                <a:solidFill>
                  <a:schemeClr val="accent2">
                    <a:lumMod val="40000"/>
                    <a:lumOff val="60000"/>
                  </a:schemeClr>
                </a:solidFill>
                <a:latin typeface="Berlin Sans FB Demi" panose="020E0802020502020306" pitchFamily="34" charset="0"/>
              </a:rPr>
              <a:t>Unidad 2</a:t>
            </a:r>
            <a:endParaRPr lang="es-ES" sz="5400" b="1" dirty="0">
              <a:ln w="22225">
                <a:solidFill>
                  <a:schemeClr val="accent2"/>
                </a:solidFill>
                <a:prstDash val="solid"/>
              </a:ln>
              <a:solidFill>
                <a:schemeClr val="accent2">
                  <a:lumMod val="40000"/>
                  <a:lumOff val="60000"/>
                </a:schemeClr>
              </a:solidFill>
              <a:latin typeface="Berlin Sans FB Demi" panose="020E0802020502020306" pitchFamily="34" charset="0"/>
            </a:endParaRPr>
          </a:p>
        </p:txBody>
      </p:sp>
      <p:sp>
        <p:nvSpPr>
          <p:cNvPr id="25" name="CuadroTexto 24">
            <a:extLst>
              <a:ext uri="{FF2B5EF4-FFF2-40B4-BE49-F238E27FC236}">
                <a16:creationId xmlns:a16="http://schemas.microsoft.com/office/drawing/2014/main" id="{44A1F2CA-2505-420F-BDC0-96BE7567F737}"/>
              </a:ext>
            </a:extLst>
          </p:cNvPr>
          <p:cNvSpPr txBox="1"/>
          <p:nvPr/>
        </p:nvSpPr>
        <p:spPr>
          <a:xfrm>
            <a:off x="8997346" y="703241"/>
            <a:ext cx="2717577" cy="369332"/>
          </a:xfrm>
          <a:prstGeom prst="rect">
            <a:avLst/>
          </a:prstGeom>
          <a:noFill/>
        </p:spPr>
        <p:txBody>
          <a:bodyPr wrap="square">
            <a:spAutoFit/>
          </a:bodyPr>
          <a:lstStyle/>
          <a:p>
            <a:r>
              <a:rPr lang="es-MX" dirty="0">
                <a:ln w="0"/>
                <a:solidFill>
                  <a:schemeClr val="accent1"/>
                </a:solidFill>
                <a:effectLst>
                  <a:outerShdw blurRad="38100" dist="25400" dir="5400000" algn="ctr" rotWithShape="0">
                    <a:srgbClr val="6E747A">
                      <a:alpha val="43000"/>
                    </a:srgbClr>
                  </a:outerShdw>
                </a:effectLst>
                <a:latin typeface="Berlin Sans FB" panose="020E0602020502020306" pitchFamily="34" charset="0"/>
              </a:rPr>
              <a:t>Sabinas, </a:t>
            </a:r>
            <a:r>
              <a:rPr lang="es-MX" dirty="0" err="1">
                <a:ln w="0"/>
                <a:solidFill>
                  <a:schemeClr val="accent1"/>
                </a:solidFill>
                <a:effectLst>
                  <a:outerShdw blurRad="38100" dist="25400" dir="5400000" algn="ctr" rotWithShape="0">
                    <a:srgbClr val="6E747A">
                      <a:alpha val="43000"/>
                    </a:srgbClr>
                  </a:outerShdw>
                </a:effectLst>
                <a:latin typeface="Berlin Sans FB" panose="020E0602020502020306" pitchFamily="34" charset="0"/>
              </a:rPr>
              <a:t>Coah</a:t>
            </a:r>
            <a:r>
              <a:rPr lang="es-MX" dirty="0">
                <a:ln w="0"/>
                <a:solidFill>
                  <a:schemeClr val="accent1"/>
                </a:solidFill>
                <a:effectLst>
                  <a:outerShdw blurRad="38100" dist="25400" dir="5400000" algn="ctr" rotWithShape="0">
                    <a:srgbClr val="6E747A">
                      <a:alpha val="43000"/>
                    </a:srgbClr>
                  </a:outerShdw>
                </a:effectLst>
                <a:latin typeface="Berlin Sans FB" panose="020E0602020502020306" pitchFamily="34" charset="0"/>
              </a:rPr>
              <a:t>. 06/05/2021</a:t>
            </a:r>
          </a:p>
        </p:txBody>
      </p:sp>
      <p:sp>
        <p:nvSpPr>
          <p:cNvPr id="26" name="CuadroTexto 25">
            <a:extLst>
              <a:ext uri="{FF2B5EF4-FFF2-40B4-BE49-F238E27FC236}">
                <a16:creationId xmlns:a16="http://schemas.microsoft.com/office/drawing/2014/main" id="{CAA1A903-88FB-4B44-A3D5-F2EF73EE57D2}"/>
              </a:ext>
            </a:extLst>
          </p:cNvPr>
          <p:cNvSpPr txBox="1"/>
          <p:nvPr/>
        </p:nvSpPr>
        <p:spPr>
          <a:xfrm>
            <a:off x="2754701" y="1386828"/>
            <a:ext cx="6654187" cy="2123658"/>
          </a:xfrm>
          <a:prstGeom prst="rect">
            <a:avLst/>
          </a:prstGeom>
          <a:noFill/>
        </p:spPr>
        <p:txBody>
          <a:bodyPr wrap="square" rtlCol="0">
            <a:spAutoFit/>
          </a:bodyPr>
          <a:lstStyle/>
          <a:p>
            <a:pPr algn="ctr"/>
            <a:r>
              <a:rPr lang="es-MX" sz="6600" dirty="0">
                <a:ln w="0"/>
                <a:solidFill>
                  <a:schemeClr val="accent1"/>
                </a:solidFill>
                <a:effectLst>
                  <a:outerShdw blurRad="38100" dist="25400" dir="5400000" algn="ctr" rotWithShape="0">
                    <a:srgbClr val="6E747A">
                      <a:alpha val="43000"/>
                    </a:srgbClr>
                  </a:outerShdw>
                </a:effectLst>
                <a:latin typeface="Berlin Sans FB Demi" panose="020E0802020502020306" pitchFamily="34" charset="0"/>
              </a:rPr>
              <a:t>Memorias</a:t>
            </a:r>
          </a:p>
          <a:p>
            <a:pPr algn="ctr"/>
            <a:r>
              <a:rPr lang="es-MX" sz="6600" dirty="0">
                <a:ln w="0"/>
                <a:solidFill>
                  <a:schemeClr val="accent1"/>
                </a:solidFill>
                <a:effectLst>
                  <a:outerShdw blurRad="38100" dist="25400" dir="5400000" algn="ctr" rotWithShape="0">
                    <a:srgbClr val="6E747A">
                      <a:alpha val="43000"/>
                    </a:srgbClr>
                  </a:outerShdw>
                </a:effectLst>
                <a:latin typeface="Berlin Sans FB Demi" panose="020E0802020502020306" pitchFamily="34" charset="0"/>
              </a:rPr>
              <a:t>RAM</a:t>
            </a:r>
          </a:p>
        </p:txBody>
      </p:sp>
      <p:sp>
        <p:nvSpPr>
          <p:cNvPr id="27" name="Rectángulo 26">
            <a:extLst>
              <a:ext uri="{FF2B5EF4-FFF2-40B4-BE49-F238E27FC236}">
                <a16:creationId xmlns:a16="http://schemas.microsoft.com/office/drawing/2014/main" id="{AB7E804F-2C83-4066-8FA4-CB936C025EBD}"/>
              </a:ext>
            </a:extLst>
          </p:cNvPr>
          <p:cNvSpPr/>
          <p:nvPr/>
        </p:nvSpPr>
        <p:spPr>
          <a:xfrm>
            <a:off x="696000" y="5392243"/>
            <a:ext cx="10800000" cy="115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sp>
        <p:nvSpPr>
          <p:cNvPr id="30" name="Rectángulo 29">
            <a:extLst>
              <a:ext uri="{FF2B5EF4-FFF2-40B4-BE49-F238E27FC236}">
                <a16:creationId xmlns:a16="http://schemas.microsoft.com/office/drawing/2014/main" id="{F4E2811F-DFE8-44F7-9909-E9FBF1B79218}"/>
              </a:ext>
            </a:extLst>
          </p:cNvPr>
          <p:cNvSpPr/>
          <p:nvPr/>
        </p:nvSpPr>
        <p:spPr>
          <a:xfrm>
            <a:off x="696000" y="5968412"/>
            <a:ext cx="10800000" cy="115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sp>
        <p:nvSpPr>
          <p:cNvPr id="33" name="Rectángulo 32">
            <a:extLst>
              <a:ext uri="{FF2B5EF4-FFF2-40B4-BE49-F238E27FC236}">
                <a16:creationId xmlns:a16="http://schemas.microsoft.com/office/drawing/2014/main" id="{F8B4C529-277B-408B-8EA5-4AA52DD3B1CC}"/>
              </a:ext>
            </a:extLst>
          </p:cNvPr>
          <p:cNvSpPr/>
          <p:nvPr/>
        </p:nvSpPr>
        <p:spPr>
          <a:xfrm>
            <a:off x="696000" y="4814027"/>
            <a:ext cx="10800000" cy="1152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sp>
        <p:nvSpPr>
          <p:cNvPr id="34" name="Subtítulo 2">
            <a:extLst>
              <a:ext uri="{FF2B5EF4-FFF2-40B4-BE49-F238E27FC236}">
                <a16:creationId xmlns:a16="http://schemas.microsoft.com/office/drawing/2014/main" id="{D361DDAF-E0EE-4746-935B-3DF8070AEAAF}"/>
              </a:ext>
            </a:extLst>
          </p:cNvPr>
          <p:cNvSpPr txBox="1">
            <a:spLocks/>
          </p:cNvSpPr>
          <p:nvPr/>
        </p:nvSpPr>
        <p:spPr>
          <a:xfrm>
            <a:off x="894530" y="4614525"/>
            <a:ext cx="1425588" cy="509810"/>
          </a:xfrm>
          <a:prstGeom prst="rect">
            <a:avLst/>
          </a:prstGeom>
          <a:solidFill>
            <a:schemeClr val="accent1"/>
          </a:solidFill>
          <a:ln>
            <a:noFill/>
          </a:ln>
          <a:effectLst/>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just"/>
            <a:r>
              <a:rPr lang="es-MX" sz="2400" dirty="0">
                <a:ln/>
                <a:solidFill>
                  <a:schemeClr val="accent3"/>
                </a:solidFill>
                <a:latin typeface="Berlin Sans FB Demi" panose="020E0802020502020306" pitchFamily="34" charset="0"/>
              </a:rPr>
              <a:t>Materia: </a:t>
            </a:r>
          </a:p>
        </p:txBody>
      </p:sp>
      <p:pic>
        <p:nvPicPr>
          <p:cNvPr id="36" name="Picture 4" descr="2do. Evento de Ciencias del ITS">
            <a:extLst>
              <a:ext uri="{FF2B5EF4-FFF2-40B4-BE49-F238E27FC236}">
                <a16:creationId xmlns:a16="http://schemas.microsoft.com/office/drawing/2014/main" id="{57D2767C-69AC-4BD6-B906-FC209E68A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190" y="1488955"/>
            <a:ext cx="1839732" cy="191940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DFEA5B5F-F6A5-4D01-AAC8-74B927D30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22" y="1565977"/>
            <a:ext cx="1765360" cy="1765360"/>
          </a:xfrm>
          <a:prstGeom prst="rect">
            <a:avLst/>
          </a:prstGeom>
          <a:noFill/>
          <a:extLst>
            <a:ext uri="{909E8E84-426E-40DD-AFC4-6F175D3DCCD1}">
              <a14:hiddenFill xmlns:a14="http://schemas.microsoft.com/office/drawing/2010/main">
                <a:solidFill>
                  <a:srgbClr val="FFFFFF"/>
                </a:solidFill>
              </a14:hiddenFill>
            </a:ext>
          </a:extLst>
        </p:spPr>
      </p:pic>
      <p:sp>
        <p:nvSpPr>
          <p:cNvPr id="38" name="CuadroTexto 37">
            <a:extLst>
              <a:ext uri="{FF2B5EF4-FFF2-40B4-BE49-F238E27FC236}">
                <a16:creationId xmlns:a16="http://schemas.microsoft.com/office/drawing/2014/main" id="{C0F8ABF0-FD8F-4801-A935-59E369F6280A}"/>
              </a:ext>
            </a:extLst>
          </p:cNvPr>
          <p:cNvSpPr txBox="1"/>
          <p:nvPr/>
        </p:nvSpPr>
        <p:spPr>
          <a:xfrm>
            <a:off x="2215582" y="5168636"/>
            <a:ext cx="4874331" cy="461665"/>
          </a:xfrm>
          <a:prstGeom prst="rect">
            <a:avLst/>
          </a:prstGeom>
          <a:solidFill>
            <a:schemeClr val="accent1"/>
          </a:solidFill>
        </p:spPr>
        <p:txBody>
          <a:bodyPr wrap="square" rtlCol="0">
            <a:spAutoFit/>
          </a:bodyPr>
          <a:lstStyle/>
          <a:p>
            <a:r>
              <a:rPr lang="pt-BR" sz="2400" dirty="0" err="1">
                <a:solidFill>
                  <a:schemeClr val="bg1"/>
                </a:solidFill>
                <a:latin typeface="Berlin Sans FB" panose="020E0602020502020306" pitchFamily="34" charset="0"/>
              </a:rPr>
              <a:t>Luis</a:t>
            </a:r>
            <a:r>
              <a:rPr lang="pt-BR" sz="2400" dirty="0">
                <a:solidFill>
                  <a:schemeClr val="bg1"/>
                </a:solidFill>
                <a:latin typeface="Berlin Sans FB" panose="020E0602020502020306" pitchFamily="34" charset="0"/>
              </a:rPr>
              <a:t> Felipe Renovato Avila (19051186)</a:t>
            </a:r>
          </a:p>
        </p:txBody>
      </p:sp>
      <p:sp>
        <p:nvSpPr>
          <p:cNvPr id="40" name="CuadroTexto 39">
            <a:extLst>
              <a:ext uri="{FF2B5EF4-FFF2-40B4-BE49-F238E27FC236}">
                <a16:creationId xmlns:a16="http://schemas.microsoft.com/office/drawing/2014/main" id="{74D42C7A-FEA5-4FBD-94BF-FAC82D65A4A5}"/>
              </a:ext>
            </a:extLst>
          </p:cNvPr>
          <p:cNvSpPr txBox="1"/>
          <p:nvPr/>
        </p:nvSpPr>
        <p:spPr>
          <a:xfrm>
            <a:off x="2215582" y="5742295"/>
            <a:ext cx="5232140" cy="461665"/>
          </a:xfrm>
          <a:prstGeom prst="rect">
            <a:avLst/>
          </a:prstGeom>
          <a:solidFill>
            <a:schemeClr val="accent1"/>
          </a:solidFill>
        </p:spPr>
        <p:txBody>
          <a:bodyPr wrap="square" rtlCol="0">
            <a:spAutoFit/>
          </a:bodyPr>
          <a:lstStyle/>
          <a:p>
            <a:r>
              <a:rPr lang="pt-BR" sz="2400" dirty="0" err="1">
                <a:solidFill>
                  <a:schemeClr val="bg1"/>
                </a:solidFill>
                <a:latin typeface="Berlin Sans FB" panose="020E0602020502020306" pitchFamily="34" charset="0"/>
              </a:rPr>
              <a:t>Ingeniería</a:t>
            </a:r>
            <a:r>
              <a:rPr lang="pt-BR" sz="2400" dirty="0">
                <a:solidFill>
                  <a:schemeClr val="bg1"/>
                </a:solidFill>
                <a:latin typeface="Berlin Sans FB" panose="020E0602020502020306" pitchFamily="34" charset="0"/>
              </a:rPr>
              <a:t> </a:t>
            </a:r>
            <a:r>
              <a:rPr lang="pt-BR" sz="2400" dirty="0" err="1">
                <a:solidFill>
                  <a:schemeClr val="bg1"/>
                </a:solidFill>
                <a:latin typeface="Berlin Sans FB" panose="020E0602020502020306" pitchFamily="34" charset="0"/>
              </a:rPr>
              <a:t>en</a:t>
            </a:r>
            <a:r>
              <a:rPr lang="pt-BR" sz="2400" dirty="0">
                <a:solidFill>
                  <a:schemeClr val="bg1"/>
                </a:solidFill>
                <a:latin typeface="Berlin Sans FB" panose="020E0602020502020306" pitchFamily="34" charset="0"/>
              </a:rPr>
              <a:t> Sistemas </a:t>
            </a:r>
            <a:r>
              <a:rPr lang="pt-BR" sz="2400" dirty="0" err="1">
                <a:solidFill>
                  <a:schemeClr val="bg1"/>
                </a:solidFill>
                <a:latin typeface="Berlin Sans FB" panose="020E0602020502020306" pitchFamily="34" charset="0"/>
              </a:rPr>
              <a:t>Computacionales</a:t>
            </a:r>
            <a:endParaRPr lang="pt-BR" sz="2400" dirty="0">
              <a:solidFill>
                <a:schemeClr val="bg1"/>
              </a:solidFill>
              <a:latin typeface="Berlin Sans FB" panose="020E0602020502020306" pitchFamily="34" charset="0"/>
            </a:endParaRPr>
          </a:p>
        </p:txBody>
      </p:sp>
      <p:sp>
        <p:nvSpPr>
          <p:cNvPr id="41" name="CuadroTexto 40">
            <a:extLst>
              <a:ext uri="{FF2B5EF4-FFF2-40B4-BE49-F238E27FC236}">
                <a16:creationId xmlns:a16="http://schemas.microsoft.com/office/drawing/2014/main" id="{933C82AC-247E-4EAC-9E25-0AAED022C2AD}"/>
              </a:ext>
            </a:extLst>
          </p:cNvPr>
          <p:cNvSpPr txBox="1"/>
          <p:nvPr/>
        </p:nvSpPr>
        <p:spPr>
          <a:xfrm>
            <a:off x="888962" y="4592614"/>
            <a:ext cx="1425587" cy="461665"/>
          </a:xfrm>
          <a:prstGeom prst="rect">
            <a:avLst/>
          </a:prstGeom>
          <a:solidFill>
            <a:schemeClr val="accent1"/>
          </a:solidFill>
        </p:spPr>
        <p:txBody>
          <a:bodyPr wrap="square" rtlCol="0">
            <a:spAutoFit/>
          </a:bodyPr>
          <a:lstStyle/>
          <a:p>
            <a:r>
              <a:rPr lang="pt-BR" sz="2400" dirty="0" err="1">
                <a:solidFill>
                  <a:schemeClr val="accent1">
                    <a:lumMod val="20000"/>
                    <a:lumOff val="80000"/>
                  </a:schemeClr>
                </a:solidFill>
                <a:latin typeface="Berlin Sans FB Demi" panose="020E0802020502020306" pitchFamily="34" charset="0"/>
              </a:rPr>
              <a:t>Materia</a:t>
            </a:r>
            <a:r>
              <a:rPr lang="pt-BR" sz="2400" dirty="0">
                <a:solidFill>
                  <a:schemeClr val="accent1">
                    <a:lumMod val="20000"/>
                    <a:lumOff val="80000"/>
                  </a:schemeClr>
                </a:solidFill>
                <a:latin typeface="Berlin Sans FB Demi" panose="020E0802020502020306" pitchFamily="34" charset="0"/>
              </a:rPr>
              <a:t>:</a:t>
            </a:r>
          </a:p>
        </p:txBody>
      </p:sp>
      <p:sp>
        <p:nvSpPr>
          <p:cNvPr id="20" name="CuadroTexto 19">
            <a:extLst>
              <a:ext uri="{FF2B5EF4-FFF2-40B4-BE49-F238E27FC236}">
                <a16:creationId xmlns:a16="http://schemas.microsoft.com/office/drawing/2014/main" id="{C5272F30-6698-4436-BAA8-B8B542CB7E60}"/>
              </a:ext>
            </a:extLst>
          </p:cNvPr>
          <p:cNvSpPr txBox="1"/>
          <p:nvPr/>
        </p:nvSpPr>
        <p:spPr>
          <a:xfrm>
            <a:off x="2215582" y="4590242"/>
            <a:ext cx="6053775" cy="461665"/>
          </a:xfrm>
          <a:prstGeom prst="rect">
            <a:avLst/>
          </a:prstGeom>
          <a:solidFill>
            <a:schemeClr val="accent1"/>
          </a:solidFill>
        </p:spPr>
        <p:txBody>
          <a:bodyPr wrap="square" rtlCol="0">
            <a:spAutoFit/>
          </a:bodyPr>
          <a:lstStyle/>
          <a:p>
            <a:r>
              <a:rPr lang="pt-BR" sz="2400" dirty="0" err="1">
                <a:solidFill>
                  <a:schemeClr val="bg1"/>
                </a:solidFill>
                <a:latin typeface="Berlin Sans FB" panose="020E0602020502020306" pitchFamily="34" charset="0"/>
              </a:rPr>
              <a:t>Arquitectura</a:t>
            </a:r>
            <a:r>
              <a:rPr lang="pt-BR" sz="2400" dirty="0">
                <a:solidFill>
                  <a:schemeClr val="bg1"/>
                </a:solidFill>
                <a:latin typeface="Berlin Sans FB" panose="020E0602020502020306" pitchFamily="34" charset="0"/>
              </a:rPr>
              <a:t> de Computadoras (14:00 - 15:00)</a:t>
            </a:r>
          </a:p>
        </p:txBody>
      </p:sp>
      <p:sp>
        <p:nvSpPr>
          <p:cNvPr id="43" name="CuadroTexto 42">
            <a:extLst>
              <a:ext uri="{FF2B5EF4-FFF2-40B4-BE49-F238E27FC236}">
                <a16:creationId xmlns:a16="http://schemas.microsoft.com/office/drawing/2014/main" id="{CD246503-6987-472F-BBC5-D0C9530A3F12}"/>
              </a:ext>
            </a:extLst>
          </p:cNvPr>
          <p:cNvSpPr txBox="1"/>
          <p:nvPr/>
        </p:nvSpPr>
        <p:spPr>
          <a:xfrm>
            <a:off x="888962" y="5166273"/>
            <a:ext cx="1425587" cy="461665"/>
          </a:xfrm>
          <a:prstGeom prst="rect">
            <a:avLst/>
          </a:prstGeom>
          <a:solidFill>
            <a:schemeClr val="accent1"/>
          </a:solidFill>
        </p:spPr>
        <p:txBody>
          <a:bodyPr wrap="square" rtlCol="0">
            <a:spAutoFit/>
          </a:bodyPr>
          <a:lstStyle/>
          <a:p>
            <a:r>
              <a:rPr lang="pt-BR" sz="2400" dirty="0" err="1">
                <a:solidFill>
                  <a:schemeClr val="accent1">
                    <a:lumMod val="20000"/>
                    <a:lumOff val="80000"/>
                  </a:schemeClr>
                </a:solidFill>
                <a:latin typeface="Berlin Sans FB Demi" panose="020E0802020502020306" pitchFamily="34" charset="0"/>
              </a:rPr>
              <a:t>Alumno</a:t>
            </a:r>
            <a:r>
              <a:rPr lang="pt-BR" sz="2400" dirty="0">
                <a:solidFill>
                  <a:schemeClr val="accent1">
                    <a:lumMod val="20000"/>
                    <a:lumOff val="80000"/>
                  </a:schemeClr>
                </a:solidFill>
                <a:latin typeface="Berlin Sans FB Demi" panose="020E0802020502020306" pitchFamily="34" charset="0"/>
              </a:rPr>
              <a:t>:</a:t>
            </a:r>
          </a:p>
        </p:txBody>
      </p:sp>
      <p:sp>
        <p:nvSpPr>
          <p:cNvPr id="44" name="CuadroTexto 43">
            <a:extLst>
              <a:ext uri="{FF2B5EF4-FFF2-40B4-BE49-F238E27FC236}">
                <a16:creationId xmlns:a16="http://schemas.microsoft.com/office/drawing/2014/main" id="{FB307D7E-ED14-44CB-981A-52797F2DCCE0}"/>
              </a:ext>
            </a:extLst>
          </p:cNvPr>
          <p:cNvSpPr txBox="1"/>
          <p:nvPr/>
        </p:nvSpPr>
        <p:spPr>
          <a:xfrm>
            <a:off x="894530" y="5742550"/>
            <a:ext cx="1425587" cy="461665"/>
          </a:xfrm>
          <a:prstGeom prst="rect">
            <a:avLst/>
          </a:prstGeom>
          <a:solidFill>
            <a:schemeClr val="accent1"/>
          </a:solidFill>
        </p:spPr>
        <p:txBody>
          <a:bodyPr wrap="square" rtlCol="0">
            <a:spAutoFit/>
          </a:bodyPr>
          <a:lstStyle/>
          <a:p>
            <a:r>
              <a:rPr lang="pt-BR" sz="2400" dirty="0">
                <a:solidFill>
                  <a:schemeClr val="accent1">
                    <a:lumMod val="20000"/>
                    <a:lumOff val="80000"/>
                  </a:schemeClr>
                </a:solidFill>
                <a:latin typeface="Berlin Sans FB Demi" panose="020E0802020502020306" pitchFamily="34" charset="0"/>
              </a:rPr>
              <a:t>Carrera:</a:t>
            </a:r>
          </a:p>
        </p:txBody>
      </p:sp>
    </p:spTree>
    <p:extLst>
      <p:ext uri="{BB962C8B-B14F-4D97-AF65-F5344CB8AC3E}">
        <p14:creationId xmlns:p14="http://schemas.microsoft.com/office/powerpoint/2010/main" val="33466784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otherboard Wallpapers - Top Free Motherboard Backgrounds - WallpaperAccess">
            <a:extLst>
              <a:ext uri="{FF2B5EF4-FFF2-40B4-BE49-F238E27FC236}">
                <a16:creationId xmlns:a16="http://schemas.microsoft.com/office/drawing/2014/main" id="{F56515BB-F4EC-4C63-AFF7-2437C9C9A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37005F2B-49D0-4431-9C2D-862F85017661}"/>
              </a:ext>
            </a:extLst>
          </p:cNvPr>
          <p:cNvSpPr txBox="1">
            <a:spLocks/>
          </p:cNvSpPr>
          <p:nvPr/>
        </p:nvSpPr>
        <p:spPr>
          <a:xfrm>
            <a:off x="581191" y="2922100"/>
            <a:ext cx="11029616" cy="1013800"/>
          </a:xfrm>
          <a:prstGeom prst="rect">
            <a:avLst/>
          </a:prstGeom>
          <a:solidFill>
            <a:schemeClr val="bg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accent1"/>
                </a:solidFill>
                <a:latin typeface="Georgia" panose="02040502050405020303" pitchFamily="18" charset="0"/>
              </a:rPr>
              <a:t>Módulos de RAM</a:t>
            </a:r>
          </a:p>
        </p:txBody>
      </p:sp>
    </p:spTree>
    <p:extLst>
      <p:ext uri="{BB962C8B-B14F-4D97-AF65-F5344CB8AC3E}">
        <p14:creationId xmlns:p14="http://schemas.microsoft.com/office/powerpoint/2010/main" val="158945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¿Qué son?</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Los módulos de RAM son tarjetas o placas de circuito impreso que tienen soldados chips de memoria DRAM, por una o ambas caras. </a:t>
            </a:r>
          </a:p>
          <a:p>
            <a:pPr marL="0" indent="0" algn="just">
              <a:buNone/>
            </a:pPr>
            <a:r>
              <a:rPr lang="es-MX" dirty="0">
                <a:solidFill>
                  <a:schemeClr val="tx1"/>
                </a:solidFill>
                <a:latin typeface="Verdana" panose="020B0604030504040204" pitchFamily="34" charset="0"/>
                <a:ea typeface="Verdana" panose="020B0604030504040204" pitchFamily="34" charset="0"/>
              </a:rPr>
              <a:t>La implementación DRAM se basa en una topología de circuito eléctrico que permite alcanzar densidades altas de memoria por cantidad de transistores, logrando integrados de cientos o miles de megabits. Además de DRAM, los módulos poseen un integrado que permiten la identificación de los mismos ante la computadora por medio del protocolo de comunicación Serial </a:t>
            </a:r>
            <a:r>
              <a:rPr lang="es-MX" dirty="0" err="1">
                <a:solidFill>
                  <a:schemeClr val="tx1"/>
                </a:solidFill>
                <a:latin typeface="Verdana" panose="020B0604030504040204" pitchFamily="34" charset="0"/>
                <a:ea typeface="Verdana" panose="020B0604030504040204" pitchFamily="34" charset="0"/>
              </a:rPr>
              <a:t>Presence</a:t>
            </a:r>
            <a:r>
              <a:rPr lang="es-MX" dirty="0">
                <a:solidFill>
                  <a:schemeClr val="tx1"/>
                </a:solidFill>
                <a:latin typeface="Verdana" panose="020B0604030504040204" pitchFamily="34" charset="0"/>
                <a:ea typeface="Verdana" panose="020B0604030504040204" pitchFamily="34" charset="0"/>
              </a:rPr>
              <a:t> </a:t>
            </a:r>
            <a:r>
              <a:rPr lang="es-MX" dirty="0" err="1">
                <a:solidFill>
                  <a:schemeClr val="tx1"/>
                </a:solidFill>
                <a:latin typeface="Verdana" panose="020B0604030504040204" pitchFamily="34" charset="0"/>
                <a:ea typeface="Verdana" panose="020B0604030504040204" pitchFamily="34" charset="0"/>
              </a:rPr>
              <a:t>Detect</a:t>
            </a:r>
            <a:r>
              <a:rPr lang="es-MX" dirty="0">
                <a:solidFill>
                  <a:schemeClr val="tx1"/>
                </a:solidFill>
                <a:latin typeface="Verdana" panose="020B0604030504040204" pitchFamily="34" charset="0"/>
                <a:ea typeface="Verdana" panose="020B0604030504040204" pitchFamily="34" charset="0"/>
              </a:rPr>
              <a:t> (SPD).</a:t>
            </a:r>
          </a:p>
          <a:p>
            <a:pPr marL="0" indent="0" algn="just">
              <a:buNone/>
            </a:pPr>
            <a:r>
              <a:rPr lang="es-MX" dirty="0">
                <a:solidFill>
                  <a:schemeClr val="tx1"/>
                </a:solidFill>
                <a:latin typeface="Verdana" panose="020B0604030504040204" pitchFamily="34" charset="0"/>
                <a:ea typeface="Verdana" panose="020B0604030504040204" pitchFamily="34" charset="0"/>
              </a:rPr>
              <a:t>La conexión con los demás componentes se realiza por medio de un área de pines en uno de los filos del circuito impreso, que permiten que el módulo al ser instalado en el socket apropiado de la tarjeta madre, tenga buen contacto eléctrico con los controladores de memoria y las fuentes de alimentación.</a:t>
            </a:r>
          </a:p>
        </p:txBody>
      </p:sp>
    </p:spTree>
    <p:extLst>
      <p:ext uri="{BB962C8B-B14F-4D97-AF65-F5344CB8AC3E}">
        <p14:creationId xmlns:p14="http://schemas.microsoft.com/office/powerpoint/2010/main" val="1591631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2">
            <a:extLst>
              <a:ext uri="{FF2B5EF4-FFF2-40B4-BE49-F238E27FC236}">
                <a16:creationId xmlns:a16="http://schemas.microsoft.com/office/drawing/2014/main" id="{4F5D8BC4-1892-4272-A8E4-62B0B0E969F3}"/>
              </a:ext>
            </a:extLst>
          </p:cNvPr>
          <p:cNvSpPr txBox="1">
            <a:spLocks/>
          </p:cNvSpPr>
          <p:nvPr/>
        </p:nvSpPr>
        <p:spPr>
          <a:xfrm>
            <a:off x="581192" y="583096"/>
            <a:ext cx="11029615" cy="455887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just"/>
            <a:endParaRPr lang="es-MX" dirty="0">
              <a:solidFill>
                <a:schemeClr val="tx1"/>
              </a:solidFill>
              <a:latin typeface="Verdana" panose="020B0604030504040204" pitchFamily="34" charset="0"/>
              <a:ea typeface="Verdana" panose="020B0604030504040204" pitchFamily="34" charset="0"/>
            </a:endParaRPr>
          </a:p>
        </p:txBody>
      </p:sp>
      <p:pic>
        <p:nvPicPr>
          <p:cNvPr id="5122" name="Picture 2" descr="PARTES DE UNA MEMORIA RAM - peopleuniversitys jimdo page!">
            <a:extLst>
              <a:ext uri="{FF2B5EF4-FFF2-40B4-BE49-F238E27FC236}">
                <a16:creationId xmlns:a16="http://schemas.microsoft.com/office/drawing/2014/main" id="{D4186A86-794F-41B1-9A6A-ADF9BBB7B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481" y="1207539"/>
            <a:ext cx="4061791" cy="33002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MORIA RAM - Tankekart">
            <a:extLst>
              <a:ext uri="{FF2B5EF4-FFF2-40B4-BE49-F238E27FC236}">
                <a16:creationId xmlns:a16="http://schemas.microsoft.com/office/drawing/2014/main" id="{1A1D773C-00E5-4DB2-87C3-2C92BECDC0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55" b="19380"/>
          <a:stretch/>
        </p:blipFill>
        <p:spPr bwMode="auto">
          <a:xfrm>
            <a:off x="5102272" y="1207538"/>
            <a:ext cx="6049246" cy="330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899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Módulos SIMM</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algn="just"/>
            <a:r>
              <a:rPr lang="es-MX" dirty="0">
                <a:solidFill>
                  <a:schemeClr val="tx1"/>
                </a:solidFill>
                <a:latin typeface="Verdana" panose="020B0604030504040204" pitchFamily="34" charset="0"/>
                <a:ea typeface="Verdana" panose="020B0604030504040204" pitchFamily="34" charset="0"/>
              </a:rPr>
              <a:t>Son el parteaguas de lo que se conoce como memoria RAM actualmente. </a:t>
            </a:r>
          </a:p>
          <a:p>
            <a:pPr algn="just"/>
            <a:r>
              <a:rPr lang="es-MX" dirty="0">
                <a:solidFill>
                  <a:schemeClr val="tx1"/>
                </a:solidFill>
                <a:latin typeface="Verdana" panose="020B0604030504040204" pitchFamily="34" charset="0"/>
                <a:ea typeface="Verdana" panose="020B0604030504040204" pitchFamily="34" charset="0"/>
              </a:rPr>
              <a:t>Tenían un bus de datos de 16 o 32 bits. </a:t>
            </a:r>
          </a:p>
          <a:p>
            <a:pPr algn="just"/>
            <a:r>
              <a:rPr lang="es-MX" dirty="0">
                <a:solidFill>
                  <a:schemeClr val="tx1"/>
                </a:solidFill>
                <a:latin typeface="Verdana" panose="020B0604030504040204" pitchFamily="34" charset="0"/>
                <a:ea typeface="Verdana" panose="020B0604030504040204" pitchFamily="34" charset="0"/>
              </a:rPr>
              <a:t>Los contactos en ambas caras están interconectados.</a:t>
            </a:r>
          </a:p>
          <a:p>
            <a:pPr algn="just"/>
            <a:r>
              <a:rPr lang="es-MX" dirty="0">
                <a:solidFill>
                  <a:schemeClr val="tx1"/>
                </a:solidFill>
                <a:latin typeface="Verdana" panose="020B0604030504040204" pitchFamily="34" charset="0"/>
                <a:ea typeface="Verdana" panose="020B0604030504040204" pitchFamily="34" charset="0"/>
              </a:rPr>
              <a:t>Fueron muy populares desde principios de los 80 hasta finales de los 90.</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sp>
        <p:nvSpPr>
          <p:cNvPr id="4" name="Rectángulo: esquinas redondeadas 3">
            <a:extLst>
              <a:ext uri="{FF2B5EF4-FFF2-40B4-BE49-F238E27FC236}">
                <a16:creationId xmlns:a16="http://schemas.microsoft.com/office/drawing/2014/main" id="{815F073A-2E74-45BA-9545-FF1F34474CA4}"/>
              </a:ext>
            </a:extLst>
          </p:cNvPr>
          <p:cNvSpPr/>
          <p:nvPr/>
        </p:nvSpPr>
        <p:spPr>
          <a:xfrm>
            <a:off x="581191" y="2180496"/>
            <a:ext cx="11029615" cy="41693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s-MX" b="1" dirty="0">
                <a:latin typeface="Verdana" panose="020B0604030504040204" pitchFamily="34" charset="0"/>
                <a:ea typeface="Verdana" panose="020B0604030504040204" pitchFamily="34" charset="0"/>
              </a:rPr>
              <a:t>Single </a:t>
            </a:r>
            <a:r>
              <a:rPr lang="es-MX" b="1" dirty="0" err="1">
                <a:latin typeface="Verdana" panose="020B0604030504040204" pitchFamily="34" charset="0"/>
                <a:ea typeface="Verdana" panose="020B0604030504040204" pitchFamily="34" charset="0"/>
              </a:rPr>
              <a:t>In-line</a:t>
            </a:r>
            <a:r>
              <a:rPr lang="es-MX" b="1" dirty="0">
                <a:latin typeface="Verdana" panose="020B0604030504040204" pitchFamily="34" charset="0"/>
                <a:ea typeface="Verdana" panose="020B0604030504040204" pitchFamily="34" charset="0"/>
              </a:rPr>
              <a:t> </a:t>
            </a:r>
            <a:r>
              <a:rPr lang="es-MX" b="1" dirty="0" err="1">
                <a:latin typeface="Verdana" panose="020B0604030504040204" pitchFamily="34" charset="0"/>
                <a:ea typeface="Verdana" panose="020B0604030504040204" pitchFamily="34" charset="0"/>
              </a:rPr>
              <a:t>Memory</a:t>
            </a:r>
            <a:r>
              <a:rPr lang="es-MX" b="1" dirty="0">
                <a:latin typeface="Verdana" panose="020B0604030504040204" pitchFamily="34" charset="0"/>
                <a:ea typeface="Verdana" panose="020B0604030504040204" pitchFamily="34" charset="0"/>
              </a:rPr>
              <a:t> Module, módulo de memoria en línea simple</a:t>
            </a:r>
          </a:p>
        </p:txBody>
      </p:sp>
      <p:pic>
        <p:nvPicPr>
          <p:cNvPr id="6148" name="Picture 4" descr="30 años de Kingston: de la memoria SIMM a la línea HyperX [Galería] |  Silicon">
            <a:extLst>
              <a:ext uri="{FF2B5EF4-FFF2-40B4-BE49-F238E27FC236}">
                <a16:creationId xmlns:a16="http://schemas.microsoft.com/office/drawing/2014/main" id="{9F45D040-0530-46B7-A905-A2A1295C33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57" b="5118"/>
          <a:stretch/>
        </p:blipFill>
        <p:spPr bwMode="auto">
          <a:xfrm>
            <a:off x="2757693" y="4266585"/>
            <a:ext cx="6676613" cy="159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286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Módulos DIMM</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algn="just"/>
            <a:r>
              <a:rPr lang="es-MX" dirty="0">
                <a:solidFill>
                  <a:schemeClr val="tx1"/>
                </a:solidFill>
                <a:latin typeface="Verdana" panose="020B0604030504040204" pitchFamily="34" charset="0"/>
                <a:ea typeface="Verdana" panose="020B0604030504040204" pitchFamily="34" charset="0"/>
              </a:rPr>
              <a:t>Tenían un bus de datos de 64 bits. </a:t>
            </a:r>
          </a:p>
          <a:p>
            <a:pPr algn="just"/>
            <a:r>
              <a:rPr lang="es-MX" dirty="0">
                <a:solidFill>
                  <a:schemeClr val="tx1"/>
                </a:solidFill>
                <a:latin typeface="Verdana" panose="020B0604030504040204" pitchFamily="34" charset="0"/>
                <a:ea typeface="Verdana" panose="020B0604030504040204" pitchFamily="34" charset="0"/>
              </a:rPr>
              <a:t>Tienen cada contacto (o pin) de una de sus caras separado del opuesto de la otra.</a:t>
            </a:r>
          </a:p>
          <a:p>
            <a:pPr algn="just"/>
            <a:r>
              <a:rPr lang="es-MX" dirty="0">
                <a:solidFill>
                  <a:schemeClr val="tx1"/>
                </a:solidFill>
                <a:latin typeface="Verdana" panose="020B0604030504040204" pitchFamily="34" charset="0"/>
                <a:ea typeface="Verdana" panose="020B0604030504040204" pitchFamily="34" charset="0"/>
              </a:rPr>
              <a:t>Comenzaron a reemplazar a los SIMM como el tipo predominante de memoria cuando los microprocesadores Intel Pentium tomaron dominio del mercado.</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sp>
        <p:nvSpPr>
          <p:cNvPr id="4" name="Rectángulo: esquinas redondeadas 3">
            <a:extLst>
              <a:ext uri="{FF2B5EF4-FFF2-40B4-BE49-F238E27FC236}">
                <a16:creationId xmlns:a16="http://schemas.microsoft.com/office/drawing/2014/main" id="{815F073A-2E74-45BA-9545-FF1F34474CA4}"/>
              </a:ext>
            </a:extLst>
          </p:cNvPr>
          <p:cNvSpPr/>
          <p:nvPr/>
        </p:nvSpPr>
        <p:spPr>
          <a:xfrm>
            <a:off x="581191" y="2180496"/>
            <a:ext cx="11029615" cy="41693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s-MX" b="1" dirty="0">
                <a:latin typeface="Verdana" panose="020B0604030504040204" pitchFamily="34" charset="0"/>
                <a:ea typeface="Verdana" panose="020B0604030504040204" pitchFamily="34" charset="0"/>
              </a:rPr>
              <a:t>Dual </a:t>
            </a:r>
            <a:r>
              <a:rPr lang="es-MX" b="1" dirty="0" err="1">
                <a:latin typeface="Verdana" panose="020B0604030504040204" pitchFamily="34" charset="0"/>
                <a:ea typeface="Verdana" panose="020B0604030504040204" pitchFamily="34" charset="0"/>
              </a:rPr>
              <a:t>In-line</a:t>
            </a:r>
            <a:r>
              <a:rPr lang="es-MX" b="1" dirty="0">
                <a:latin typeface="Verdana" panose="020B0604030504040204" pitchFamily="34" charset="0"/>
                <a:ea typeface="Verdana" panose="020B0604030504040204" pitchFamily="34" charset="0"/>
              </a:rPr>
              <a:t> </a:t>
            </a:r>
            <a:r>
              <a:rPr lang="es-MX" b="1" dirty="0" err="1">
                <a:latin typeface="Verdana" panose="020B0604030504040204" pitchFamily="34" charset="0"/>
                <a:ea typeface="Verdana" panose="020B0604030504040204" pitchFamily="34" charset="0"/>
              </a:rPr>
              <a:t>Memory</a:t>
            </a:r>
            <a:r>
              <a:rPr lang="es-MX" b="1" dirty="0">
                <a:latin typeface="Verdana" panose="020B0604030504040204" pitchFamily="34" charset="0"/>
                <a:ea typeface="Verdana" panose="020B0604030504040204" pitchFamily="34" charset="0"/>
              </a:rPr>
              <a:t> Module, módulo de memoria en línea dual</a:t>
            </a:r>
          </a:p>
        </p:txBody>
      </p:sp>
      <p:pic>
        <p:nvPicPr>
          <p:cNvPr id="7172" name="Picture 4" descr="Formato DIMM en la memoria RAM: qué es y por qué se llama así">
            <a:extLst>
              <a:ext uri="{FF2B5EF4-FFF2-40B4-BE49-F238E27FC236}">
                <a16:creationId xmlns:a16="http://schemas.microsoft.com/office/drawing/2014/main" id="{935848D7-0B99-42BD-9895-DEB53A09C3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4" r="3984" b="53929"/>
          <a:stretch/>
        </p:blipFill>
        <p:spPr bwMode="auto">
          <a:xfrm>
            <a:off x="581192" y="4358677"/>
            <a:ext cx="5367136" cy="14080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ormato DIMM en la memoria RAM: qué es y por qué se llama así">
            <a:extLst>
              <a:ext uri="{FF2B5EF4-FFF2-40B4-BE49-F238E27FC236}">
                <a16:creationId xmlns:a16="http://schemas.microsoft.com/office/drawing/2014/main" id="{7CB83F28-6F1E-43CB-8EB8-583C7A7A53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54" r="3984" b="53929"/>
          <a:stretch/>
        </p:blipFill>
        <p:spPr bwMode="auto">
          <a:xfrm>
            <a:off x="6243685" y="4358678"/>
            <a:ext cx="5367126" cy="140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726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otherboard Wallpapers - Top Free Motherboard Backgrounds - WallpaperAccess">
            <a:extLst>
              <a:ext uri="{FF2B5EF4-FFF2-40B4-BE49-F238E27FC236}">
                <a16:creationId xmlns:a16="http://schemas.microsoft.com/office/drawing/2014/main" id="{F56515BB-F4EC-4C63-AFF7-2437C9C9A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37005F2B-49D0-4431-9C2D-862F85017661}"/>
              </a:ext>
            </a:extLst>
          </p:cNvPr>
          <p:cNvSpPr txBox="1">
            <a:spLocks/>
          </p:cNvSpPr>
          <p:nvPr/>
        </p:nvSpPr>
        <p:spPr>
          <a:xfrm>
            <a:off x="581191" y="2418112"/>
            <a:ext cx="11029616" cy="2030400"/>
          </a:xfrm>
          <a:prstGeom prst="rect">
            <a:avLst/>
          </a:prstGeom>
          <a:solidFill>
            <a:schemeClr val="bg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accent1"/>
                </a:solidFill>
                <a:latin typeface="Georgia" panose="02040502050405020303" pitchFamily="18" charset="0"/>
              </a:rPr>
              <a:t>Tipos de memoria RAM según su socket en la tarjeta madre</a:t>
            </a:r>
          </a:p>
        </p:txBody>
      </p:sp>
    </p:spTree>
    <p:extLst>
      <p:ext uri="{BB962C8B-B14F-4D97-AF65-F5344CB8AC3E}">
        <p14:creationId xmlns:p14="http://schemas.microsoft.com/office/powerpoint/2010/main" val="219304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SDR SDRAM </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a:xfrm>
            <a:off x="581192" y="2597426"/>
            <a:ext cx="11029615" cy="3261373"/>
          </a:xfrm>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Es un tipo de memoria que vio la luz en 1993 y se sigue utilizando a día de hoy. Es una variante mejorada de la memoria SDRAM que mejora la manera en la que procesa la información de lectura y escritura. «Single Data </a:t>
            </a:r>
            <a:r>
              <a:rPr lang="es-MX" dirty="0" err="1">
                <a:solidFill>
                  <a:schemeClr val="tx1"/>
                </a:solidFill>
                <a:latin typeface="Verdana" panose="020B0604030504040204" pitchFamily="34" charset="0"/>
                <a:ea typeface="Verdana" panose="020B0604030504040204" pitchFamily="34" charset="0"/>
              </a:rPr>
              <a:t>Rate</a:t>
            </a:r>
            <a:r>
              <a:rPr lang="es-MX" dirty="0">
                <a:solidFill>
                  <a:schemeClr val="tx1"/>
                </a:solidFill>
                <a:latin typeface="Verdana" panose="020B0604030504040204" pitchFamily="34" charset="0"/>
                <a:ea typeface="Verdana" panose="020B0604030504040204" pitchFamily="34" charset="0"/>
              </a:rPr>
              <a:t>» significa que se ejecuta una instrucción de lectura y otra de escritura por cada ciclo de reloj del procesador.</a:t>
            </a:r>
          </a:p>
          <a:p>
            <a:pPr marL="0" indent="0" algn="just">
              <a:buNone/>
            </a:pPr>
            <a:r>
              <a:rPr lang="es-MX" dirty="0">
                <a:solidFill>
                  <a:schemeClr val="tx1"/>
                </a:solidFill>
                <a:latin typeface="Verdana" panose="020B0604030504040204" pitchFamily="34" charset="0"/>
                <a:ea typeface="Verdana" panose="020B0604030504040204" pitchFamily="34" charset="0"/>
              </a:rPr>
              <a:t>Fueron utilizadas en los microprocesadores Pentium II, Pentium III, así como en los AMD K6, AMD Athlon K7 y </a:t>
            </a:r>
            <a:r>
              <a:rPr lang="es-MX" dirty="0" err="1">
                <a:solidFill>
                  <a:schemeClr val="tx1"/>
                </a:solidFill>
                <a:latin typeface="Verdana" panose="020B0604030504040204" pitchFamily="34" charset="0"/>
                <a:ea typeface="Verdana" panose="020B0604030504040204" pitchFamily="34" charset="0"/>
              </a:rPr>
              <a:t>Duron</a:t>
            </a:r>
            <a:r>
              <a:rPr lang="es-MX" dirty="0">
                <a:solidFill>
                  <a:schemeClr val="tx1"/>
                </a:solidFill>
                <a:latin typeface="Verdana" panose="020B0604030504040204" pitchFamily="34" charset="0"/>
                <a:ea typeface="Verdana" panose="020B0604030504040204" pitchFamily="34" charset="0"/>
              </a:rPr>
              <a:t>.</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sp>
        <p:nvSpPr>
          <p:cNvPr id="4" name="Rectángulo: esquinas redondeadas 3">
            <a:extLst>
              <a:ext uri="{FF2B5EF4-FFF2-40B4-BE49-F238E27FC236}">
                <a16:creationId xmlns:a16="http://schemas.microsoft.com/office/drawing/2014/main" id="{95982D4A-07CC-413C-B64D-9BC07A0D7A4B}"/>
              </a:ext>
            </a:extLst>
          </p:cNvPr>
          <p:cNvSpPr/>
          <p:nvPr/>
        </p:nvSpPr>
        <p:spPr>
          <a:xfrm>
            <a:off x="581191" y="2180496"/>
            <a:ext cx="11029615" cy="416930"/>
          </a:xfrm>
          <a:prstGeom prst="round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pt-BR" b="1" dirty="0">
                <a:latin typeface="Verdana" panose="020B0604030504040204" pitchFamily="34" charset="0"/>
                <a:ea typeface="Verdana" panose="020B0604030504040204" pitchFamily="34" charset="0"/>
              </a:rPr>
              <a:t>Single Data Rate SDRAM o SDRAM de </a:t>
            </a:r>
            <a:r>
              <a:rPr lang="pt-BR" b="1" dirty="0" err="1">
                <a:latin typeface="Verdana" panose="020B0604030504040204" pitchFamily="34" charset="0"/>
                <a:ea typeface="Verdana" panose="020B0604030504040204" pitchFamily="34" charset="0"/>
              </a:rPr>
              <a:t>tasa</a:t>
            </a:r>
            <a:r>
              <a:rPr lang="pt-BR" b="1" dirty="0">
                <a:latin typeface="Verdana" panose="020B0604030504040204" pitchFamily="34" charset="0"/>
                <a:ea typeface="Verdana" panose="020B0604030504040204" pitchFamily="34" charset="0"/>
              </a:rPr>
              <a:t> de </a:t>
            </a:r>
            <a:r>
              <a:rPr lang="pt-BR" b="1" dirty="0" err="1">
                <a:latin typeface="Verdana" panose="020B0604030504040204" pitchFamily="34" charset="0"/>
                <a:ea typeface="Verdana" panose="020B0604030504040204" pitchFamily="34" charset="0"/>
              </a:rPr>
              <a:t>datos</a:t>
            </a:r>
            <a:r>
              <a:rPr lang="pt-BR" b="1" dirty="0">
                <a:latin typeface="Verdana" panose="020B0604030504040204" pitchFamily="34" charset="0"/>
                <a:ea typeface="Verdana" panose="020B0604030504040204" pitchFamily="34" charset="0"/>
              </a:rPr>
              <a:t> </a:t>
            </a:r>
            <a:r>
              <a:rPr lang="pt-BR" b="1" dirty="0" err="1">
                <a:latin typeface="Verdana" panose="020B0604030504040204" pitchFamily="34" charset="0"/>
                <a:ea typeface="Verdana" panose="020B0604030504040204" pitchFamily="34" charset="0"/>
              </a:rPr>
              <a:t>simple</a:t>
            </a:r>
            <a:endParaRPr lang="es-MX" b="1" dirty="0">
              <a:latin typeface="Verdana" panose="020B0604030504040204" pitchFamily="34" charset="0"/>
              <a:ea typeface="Verdana" panose="020B0604030504040204" pitchFamily="34" charset="0"/>
            </a:endParaRPr>
          </a:p>
        </p:txBody>
      </p:sp>
      <p:grpSp>
        <p:nvGrpSpPr>
          <p:cNvPr id="5" name="Grupo 4">
            <a:extLst>
              <a:ext uri="{FF2B5EF4-FFF2-40B4-BE49-F238E27FC236}">
                <a16:creationId xmlns:a16="http://schemas.microsoft.com/office/drawing/2014/main" id="{BE0BFBD2-A345-4967-BB65-87115C299F1F}"/>
              </a:ext>
            </a:extLst>
          </p:cNvPr>
          <p:cNvGrpSpPr/>
          <p:nvPr/>
        </p:nvGrpSpPr>
        <p:grpSpPr>
          <a:xfrm>
            <a:off x="1079100" y="4653881"/>
            <a:ext cx="10033800" cy="1204918"/>
            <a:chOff x="581191" y="4655674"/>
            <a:chExt cx="10033800" cy="1204918"/>
          </a:xfrm>
        </p:grpSpPr>
        <p:pic>
          <p:nvPicPr>
            <p:cNvPr id="2050" name="Picture 2">
              <a:extLst>
                <a:ext uri="{FF2B5EF4-FFF2-40B4-BE49-F238E27FC236}">
                  <a16:creationId xmlns:a16="http://schemas.microsoft.com/office/drawing/2014/main" id="{877E6D83-44FA-40FB-AD8D-DB0C29AE9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1" y="4657577"/>
              <a:ext cx="2135505" cy="12012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68 Pin Dimm - SDRAM - PC100 (100Mhz) - 3.3V - Sin Búfer ECC 512MB Módulo">
              <a:extLst>
                <a:ext uri="{FF2B5EF4-FFF2-40B4-BE49-F238E27FC236}">
                  <a16:creationId xmlns:a16="http://schemas.microsoft.com/office/drawing/2014/main" id="{DC3F70B4-36F6-4495-92B2-3AB22FCCF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225" y="4657576"/>
              <a:ext cx="4757311" cy="12012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44 Pin SoDimm - 3.3V - SDRAM - PC100 (100Mhz) 64MB Módulo">
              <a:extLst>
                <a:ext uri="{FF2B5EF4-FFF2-40B4-BE49-F238E27FC236}">
                  <a16:creationId xmlns:a16="http://schemas.microsoft.com/office/drawing/2014/main" id="{AC8EE99C-F121-448A-9C5D-881566BF7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5065" y="4655674"/>
              <a:ext cx="2769926" cy="12049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51506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
            <a:extLst>
              <a:ext uri="{FF2B5EF4-FFF2-40B4-BE49-F238E27FC236}">
                <a16:creationId xmlns:a16="http://schemas.microsoft.com/office/drawing/2014/main" id="{47B96093-2CD2-41B9-8C9C-CC8A698C63DD}"/>
              </a:ext>
            </a:extLst>
          </p:cNvPr>
          <p:cNvSpPr txBox="1">
            <a:spLocks/>
          </p:cNvSpPr>
          <p:nvPr/>
        </p:nvSpPr>
        <p:spPr>
          <a:xfrm>
            <a:off x="581188" y="5262296"/>
            <a:ext cx="11029616" cy="10138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bg1"/>
                </a:solidFill>
                <a:latin typeface="Georgia" panose="02040502050405020303" pitchFamily="18" charset="0"/>
              </a:rPr>
              <a:t>Características</a:t>
            </a:r>
          </a:p>
        </p:txBody>
      </p:sp>
      <p:sp>
        <p:nvSpPr>
          <p:cNvPr id="6" name="Marcador de contenido 5">
            <a:extLst>
              <a:ext uri="{FF2B5EF4-FFF2-40B4-BE49-F238E27FC236}">
                <a16:creationId xmlns:a16="http://schemas.microsoft.com/office/drawing/2014/main" id="{64792480-B0FE-4F44-AEEC-967ACCD7813B}"/>
              </a:ext>
            </a:extLst>
          </p:cNvPr>
          <p:cNvSpPr>
            <a:spLocks noGrp="1"/>
          </p:cNvSpPr>
          <p:nvPr>
            <p:ph idx="1"/>
          </p:nvPr>
        </p:nvSpPr>
        <p:spPr/>
        <p:txBody>
          <a:bodyPr>
            <a:normAutofit/>
          </a:bodyPr>
          <a:lstStyle/>
          <a:p>
            <a:r>
              <a:rPr lang="es-MX" sz="1800" dirty="0">
                <a:solidFill>
                  <a:schemeClr val="tx1"/>
                </a:solidFill>
                <a:latin typeface="Verdana" panose="020B0604030504040204" pitchFamily="34" charset="0"/>
                <a:ea typeface="Verdana" panose="020B0604030504040204" pitchFamily="34" charset="0"/>
              </a:rPr>
              <a:t>El tamaño máximo de memoria en este tipo de RAM es de 512 MB.</a:t>
            </a:r>
          </a:p>
          <a:p>
            <a:r>
              <a:rPr lang="es-MX" sz="1800" dirty="0">
                <a:solidFill>
                  <a:schemeClr val="tx1"/>
                </a:solidFill>
                <a:latin typeface="Verdana" panose="020B0604030504040204" pitchFamily="34" charset="0"/>
                <a:ea typeface="Verdana" panose="020B0604030504040204" pitchFamily="34" charset="0"/>
              </a:rPr>
              <a:t>Los chips están hechos con una variedad de tamaños de bus de datos (los más comunes de 4, 8 o 16 bits).</a:t>
            </a:r>
          </a:p>
          <a:p>
            <a:r>
              <a:rPr lang="es-MX" sz="1800" dirty="0">
                <a:solidFill>
                  <a:schemeClr val="tx1"/>
                </a:solidFill>
                <a:latin typeface="Verdana" panose="020B0604030504040204" pitchFamily="34" charset="0"/>
                <a:ea typeface="Verdana" panose="020B0604030504040204" pitchFamily="34" charset="0"/>
              </a:rPr>
              <a:t>Los chips son generalmente montados en módulos DIMM de 168 pines que leen o escriben 64 (sin corrección de errores) o 72 (con corrección de errores) bits a la vez.</a:t>
            </a:r>
          </a:p>
          <a:p>
            <a:r>
              <a:rPr lang="es-MX" sz="1800" dirty="0">
                <a:solidFill>
                  <a:schemeClr val="tx1"/>
                </a:solidFill>
                <a:latin typeface="Verdana" panose="020B0604030504040204" pitchFamily="34" charset="0"/>
                <a:ea typeface="Verdana" panose="020B0604030504040204" pitchFamily="34" charset="0"/>
              </a:rPr>
              <a:t>Las frecuencias típicas de la SDR SDRAM son de 66, 100 y 133 MHz (periodos de 15, 10, y 7,5 </a:t>
            </a:r>
            <a:r>
              <a:rPr lang="es-MX" sz="1800" dirty="0" err="1">
                <a:solidFill>
                  <a:schemeClr val="tx1"/>
                </a:solidFill>
                <a:latin typeface="Verdana" panose="020B0604030504040204" pitchFamily="34" charset="0"/>
                <a:ea typeface="Verdana" panose="020B0604030504040204" pitchFamily="34" charset="0"/>
              </a:rPr>
              <a:t>ns</a:t>
            </a:r>
            <a:r>
              <a:rPr lang="es-MX" sz="1800" dirty="0">
                <a:solidFill>
                  <a:schemeClr val="tx1"/>
                </a:solidFill>
                <a:latin typeface="Verdana" panose="020B0604030504040204" pitchFamily="34" charset="0"/>
                <a:ea typeface="Verdana" panose="020B0604030504040204" pitchFamily="34" charset="0"/>
              </a:rPr>
              <a:t>).</a:t>
            </a:r>
          </a:p>
          <a:p>
            <a:r>
              <a:rPr lang="es-MX" sz="1800" dirty="0">
                <a:solidFill>
                  <a:schemeClr val="tx1"/>
                </a:solidFill>
                <a:latin typeface="Verdana" panose="020B0604030504040204" pitchFamily="34" charset="0"/>
                <a:ea typeface="Verdana" panose="020B0604030504040204" pitchFamily="34" charset="0"/>
              </a:rPr>
              <a:t>Frecuencias de reloj de hasta 150 MHz estaban disponibles para los entusiastas del rendimiento.</a:t>
            </a:r>
          </a:p>
        </p:txBody>
      </p:sp>
      <p:sp>
        <p:nvSpPr>
          <p:cNvPr id="9" name="Marcador de contenido 2">
            <a:extLst>
              <a:ext uri="{FF2B5EF4-FFF2-40B4-BE49-F238E27FC236}">
                <a16:creationId xmlns:a16="http://schemas.microsoft.com/office/drawing/2014/main" id="{4F5D8BC4-1892-4272-A8E4-62B0B0E969F3}"/>
              </a:ext>
            </a:extLst>
          </p:cNvPr>
          <p:cNvSpPr txBox="1">
            <a:spLocks/>
          </p:cNvSpPr>
          <p:nvPr/>
        </p:nvSpPr>
        <p:spPr>
          <a:xfrm>
            <a:off x="581192" y="583096"/>
            <a:ext cx="11029615" cy="455887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just"/>
            <a:endParaRPr lang="es-MX"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7996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DDR SDRAM </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Es un tipo de memoria RAM, de la familia de las SDRAM. Es capaz de realizar dos instrucciones de lectura y dos de escritura por cada ciclo de reloj del procesador. se empezaron a desarrollar en 1996 y salieron a mercado en el año 2000.</a:t>
            </a:r>
          </a:p>
          <a:p>
            <a:pPr marL="0" indent="0" algn="just">
              <a:buNone/>
            </a:pPr>
            <a:r>
              <a:rPr lang="es-MX" dirty="0">
                <a:solidFill>
                  <a:schemeClr val="tx1"/>
                </a:solidFill>
                <a:latin typeface="Verdana" panose="020B0604030504040204" pitchFamily="34" charset="0"/>
                <a:ea typeface="Verdana" panose="020B0604030504040204" pitchFamily="34" charset="0"/>
              </a:rPr>
              <a:t>Fueron primero adoptadas por sistemas equipados con procesadores AMD Athlon y son compatibles con los procesadores de Intel Pentium 4.</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sp>
        <p:nvSpPr>
          <p:cNvPr id="4" name="Rectángulo: esquinas redondeadas 3">
            <a:extLst>
              <a:ext uri="{FF2B5EF4-FFF2-40B4-BE49-F238E27FC236}">
                <a16:creationId xmlns:a16="http://schemas.microsoft.com/office/drawing/2014/main" id="{95982D4A-07CC-413C-B64D-9BC07A0D7A4B}"/>
              </a:ext>
            </a:extLst>
          </p:cNvPr>
          <p:cNvSpPr/>
          <p:nvPr/>
        </p:nvSpPr>
        <p:spPr>
          <a:xfrm>
            <a:off x="581191" y="2180496"/>
            <a:ext cx="11029615" cy="416930"/>
          </a:xfrm>
          <a:prstGeom prst="round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pt-BR" b="1" dirty="0">
                <a:latin typeface="Verdana" panose="020B0604030504040204" pitchFamily="34" charset="0"/>
                <a:ea typeface="Verdana" panose="020B0604030504040204" pitchFamily="34" charset="0"/>
              </a:rPr>
              <a:t>Double Data Rate SDRAM o SDRAM de </a:t>
            </a:r>
            <a:r>
              <a:rPr lang="pt-BR" b="1" dirty="0" err="1">
                <a:latin typeface="Verdana" panose="020B0604030504040204" pitchFamily="34" charset="0"/>
                <a:ea typeface="Verdana" panose="020B0604030504040204" pitchFamily="34" charset="0"/>
              </a:rPr>
              <a:t>tasa</a:t>
            </a:r>
            <a:r>
              <a:rPr lang="pt-BR" b="1" dirty="0">
                <a:latin typeface="Verdana" panose="020B0604030504040204" pitchFamily="34" charset="0"/>
                <a:ea typeface="Verdana" panose="020B0604030504040204" pitchFamily="34" charset="0"/>
              </a:rPr>
              <a:t> de </a:t>
            </a:r>
            <a:r>
              <a:rPr lang="pt-BR" b="1" dirty="0" err="1">
                <a:latin typeface="Verdana" panose="020B0604030504040204" pitchFamily="34" charset="0"/>
                <a:ea typeface="Verdana" panose="020B0604030504040204" pitchFamily="34" charset="0"/>
              </a:rPr>
              <a:t>datos</a:t>
            </a:r>
            <a:r>
              <a:rPr lang="pt-BR" b="1" dirty="0">
                <a:latin typeface="Verdana" panose="020B0604030504040204" pitchFamily="34" charset="0"/>
                <a:ea typeface="Verdana" panose="020B0604030504040204" pitchFamily="34" charset="0"/>
              </a:rPr>
              <a:t> doble</a:t>
            </a:r>
            <a:endParaRPr lang="es-MX" b="1" dirty="0">
              <a:latin typeface="Verdana" panose="020B0604030504040204" pitchFamily="34" charset="0"/>
              <a:ea typeface="Verdana" panose="020B0604030504040204" pitchFamily="34" charset="0"/>
            </a:endParaRPr>
          </a:p>
        </p:txBody>
      </p:sp>
      <p:pic>
        <p:nvPicPr>
          <p:cNvPr id="1028" name="Picture 4">
            <a:extLst>
              <a:ext uri="{FF2B5EF4-FFF2-40B4-BE49-F238E27FC236}">
                <a16:creationId xmlns:a16="http://schemas.microsoft.com/office/drawing/2014/main" id="{C5B1BEA6-26E1-4970-BFF1-C42288B01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021" y="4340590"/>
            <a:ext cx="6211958" cy="1518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463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FE22336-FA73-4FAB-A86A-5A2828D3F369}"/>
              </a:ext>
            </a:extLst>
          </p:cNvPr>
          <p:cNvSpPr txBox="1">
            <a:spLocks/>
          </p:cNvSpPr>
          <p:nvPr/>
        </p:nvSpPr>
        <p:spPr>
          <a:xfrm>
            <a:off x="581188" y="5262296"/>
            <a:ext cx="11029616" cy="10138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bg1"/>
                </a:solidFill>
                <a:latin typeface="Georgia" panose="02040502050405020303" pitchFamily="18" charset="0"/>
              </a:rPr>
              <a:t>Características</a:t>
            </a:r>
          </a:p>
        </p:txBody>
      </p:sp>
      <p:sp>
        <p:nvSpPr>
          <p:cNvPr id="6" name="Marcador de contenido 5">
            <a:extLst>
              <a:ext uri="{FF2B5EF4-FFF2-40B4-BE49-F238E27FC236}">
                <a16:creationId xmlns:a16="http://schemas.microsoft.com/office/drawing/2014/main" id="{64792480-B0FE-4F44-AEEC-967ACCD7813B}"/>
              </a:ext>
            </a:extLst>
          </p:cNvPr>
          <p:cNvSpPr>
            <a:spLocks noGrp="1"/>
          </p:cNvSpPr>
          <p:nvPr>
            <p:ph idx="1"/>
          </p:nvPr>
        </p:nvSpPr>
        <p:spPr/>
        <p:txBody>
          <a:bodyPr>
            <a:normAutofit/>
          </a:bodyPr>
          <a:lstStyle/>
          <a:p>
            <a:pPr algn="just"/>
            <a:r>
              <a:rPr lang="es-MX" sz="1800" dirty="0">
                <a:solidFill>
                  <a:schemeClr val="tx1"/>
                </a:solidFill>
                <a:latin typeface="Verdana" panose="020B0604030504040204" pitchFamily="34" charset="0"/>
                <a:ea typeface="Verdana" panose="020B0604030504040204" pitchFamily="34" charset="0"/>
              </a:rPr>
              <a:t>Soportan una capacidad máxima de 1 GB (1 073 741 824 bytes).</a:t>
            </a:r>
          </a:p>
          <a:p>
            <a:pPr algn="just"/>
            <a:r>
              <a:rPr lang="es-MX" sz="1800" dirty="0">
                <a:solidFill>
                  <a:schemeClr val="tx1"/>
                </a:solidFill>
                <a:latin typeface="Verdana" panose="020B0604030504040204" pitchFamily="34" charset="0"/>
                <a:ea typeface="Verdana" panose="020B0604030504040204" pitchFamily="34" charset="0"/>
              </a:rPr>
              <a:t>Disponibles en encapsulado DIMM. </a:t>
            </a:r>
          </a:p>
          <a:p>
            <a:pPr algn="just"/>
            <a:r>
              <a:rPr lang="es-MX" sz="1800" dirty="0">
                <a:solidFill>
                  <a:schemeClr val="tx1"/>
                </a:solidFill>
                <a:latin typeface="Verdana" panose="020B0604030504040204" pitchFamily="34" charset="0"/>
                <a:ea typeface="Verdana" panose="020B0604030504040204" pitchFamily="34" charset="0"/>
              </a:rPr>
              <a:t>La capacidad de transferir simultáneamente datos por dos canales distintos en un mismo ciclo de reloj. La tasa de transferencia de DDR está entre 266 ~ 400 MT / s.</a:t>
            </a:r>
          </a:p>
          <a:p>
            <a:pPr algn="just"/>
            <a:r>
              <a:rPr lang="es-MX" sz="1800" dirty="0">
                <a:solidFill>
                  <a:schemeClr val="tx1"/>
                </a:solidFill>
                <a:latin typeface="Verdana" panose="020B0604030504040204" pitchFamily="34" charset="0"/>
                <a:ea typeface="Verdana" panose="020B0604030504040204" pitchFamily="34" charset="0"/>
              </a:rPr>
              <a:t>Solo tiene una muesca, y cuenta con 184 terminales de color dorado. </a:t>
            </a:r>
          </a:p>
          <a:p>
            <a:pPr algn="just"/>
            <a:r>
              <a:rPr lang="es-MX" sz="1800" dirty="0">
                <a:solidFill>
                  <a:schemeClr val="tx1"/>
                </a:solidFill>
                <a:latin typeface="Verdana" panose="020B0604030504040204" pitchFamily="34" charset="0"/>
                <a:ea typeface="Verdana" panose="020B0604030504040204" pitchFamily="34" charset="0"/>
              </a:rPr>
              <a:t>Esta memoria opera con 2,5 voltios.</a:t>
            </a:r>
          </a:p>
          <a:p>
            <a:pPr algn="just"/>
            <a:r>
              <a:rPr lang="es-MX" sz="1800" dirty="0">
                <a:solidFill>
                  <a:schemeClr val="tx1"/>
                </a:solidFill>
                <a:latin typeface="Verdana" panose="020B0604030504040204" pitchFamily="34" charset="0"/>
                <a:ea typeface="Verdana" panose="020B0604030504040204" pitchFamily="34" charset="0"/>
              </a:rPr>
              <a:t>Muchas tarjetas madre permiten utilizar estas memorias en dos modos de trabajo distintos: Single </a:t>
            </a:r>
            <a:r>
              <a:rPr lang="es-MX" sz="1800" dirty="0" err="1">
                <a:solidFill>
                  <a:schemeClr val="tx1"/>
                </a:solidFill>
                <a:latin typeface="Verdana" panose="020B0604030504040204" pitchFamily="34" charset="0"/>
                <a:ea typeface="Verdana" panose="020B0604030504040204" pitchFamily="34" charset="0"/>
              </a:rPr>
              <a:t>channel</a:t>
            </a:r>
            <a:r>
              <a:rPr lang="es-MX" sz="1800" dirty="0">
                <a:solidFill>
                  <a:schemeClr val="tx1"/>
                </a:solidFill>
                <a:latin typeface="Verdana" panose="020B0604030504040204" pitchFamily="34" charset="0"/>
                <a:ea typeface="Verdana" panose="020B0604030504040204" pitchFamily="34" charset="0"/>
              </a:rPr>
              <a:t> (todos los módulos de memoria intercambian información con el bus a través de un solo canal) y Dual </a:t>
            </a:r>
            <a:r>
              <a:rPr lang="es-MX" sz="1800" dirty="0" err="1">
                <a:solidFill>
                  <a:schemeClr val="tx1"/>
                </a:solidFill>
                <a:latin typeface="Verdana" panose="020B0604030504040204" pitchFamily="34" charset="0"/>
                <a:ea typeface="Verdana" panose="020B0604030504040204" pitchFamily="34" charset="0"/>
              </a:rPr>
              <a:t>channel</a:t>
            </a:r>
            <a:r>
              <a:rPr lang="es-MX" sz="1800" dirty="0">
                <a:solidFill>
                  <a:schemeClr val="tx1"/>
                </a:solidFill>
                <a:latin typeface="Verdana" panose="020B0604030504040204" pitchFamily="34" charset="0"/>
                <a:ea typeface="Verdana" panose="020B0604030504040204" pitchFamily="34" charset="0"/>
              </a:rPr>
              <a:t> (se reparten los módulos de memoria entre los dos bancos de ranuras diferenciados en la tarjeta madre).</a:t>
            </a:r>
          </a:p>
        </p:txBody>
      </p:sp>
      <p:sp>
        <p:nvSpPr>
          <p:cNvPr id="9" name="Marcador de contenido 2">
            <a:extLst>
              <a:ext uri="{FF2B5EF4-FFF2-40B4-BE49-F238E27FC236}">
                <a16:creationId xmlns:a16="http://schemas.microsoft.com/office/drawing/2014/main" id="{4F5D8BC4-1892-4272-A8E4-62B0B0E969F3}"/>
              </a:ext>
            </a:extLst>
          </p:cNvPr>
          <p:cNvSpPr txBox="1">
            <a:spLocks/>
          </p:cNvSpPr>
          <p:nvPr/>
        </p:nvSpPr>
        <p:spPr>
          <a:xfrm>
            <a:off x="581192" y="583096"/>
            <a:ext cx="11029615" cy="455887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just"/>
            <a:endParaRPr lang="es-MX"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6140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otherboard Wallpapers - Top Free Motherboard Backgrounds - WallpaperAccess">
            <a:extLst>
              <a:ext uri="{FF2B5EF4-FFF2-40B4-BE49-F238E27FC236}">
                <a16:creationId xmlns:a16="http://schemas.microsoft.com/office/drawing/2014/main" id="{F56515BB-F4EC-4C63-AFF7-2437C9C9A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37005F2B-49D0-4431-9C2D-862F85017661}"/>
              </a:ext>
            </a:extLst>
          </p:cNvPr>
          <p:cNvSpPr txBox="1">
            <a:spLocks/>
          </p:cNvSpPr>
          <p:nvPr/>
        </p:nvSpPr>
        <p:spPr>
          <a:xfrm>
            <a:off x="581191" y="2922100"/>
            <a:ext cx="11029616" cy="1013800"/>
          </a:xfrm>
          <a:prstGeom prst="rect">
            <a:avLst/>
          </a:prstGeom>
          <a:solidFill>
            <a:schemeClr val="bg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accent1"/>
                </a:solidFill>
                <a:latin typeface="Georgia" panose="02040502050405020303" pitchFamily="18" charset="0"/>
              </a:rPr>
              <a:t>Conceptos básicos</a:t>
            </a:r>
          </a:p>
        </p:txBody>
      </p:sp>
    </p:spTree>
    <p:extLst>
      <p:ext uri="{BB962C8B-B14F-4D97-AF65-F5344CB8AC3E}">
        <p14:creationId xmlns:p14="http://schemas.microsoft.com/office/powerpoint/2010/main" val="433865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DDR2 SDRAM </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Con la llegada del DDR2 se empezó a agitar el avispero: el mundo de la informática empezaba a tener muchísimo protagonismo en casa. Fueron fabricadas por primera vez en 2001 por Samsung. Sin embargo, las vimos aterrizar en 2003 de forma global.</a:t>
            </a:r>
          </a:p>
          <a:p>
            <a:pPr marL="0" indent="0" algn="just">
              <a:buNone/>
            </a:pPr>
            <a:r>
              <a:rPr lang="es-MX" dirty="0">
                <a:solidFill>
                  <a:schemeClr val="tx1"/>
                </a:solidFill>
                <a:latin typeface="Verdana" panose="020B0604030504040204" pitchFamily="34" charset="0"/>
                <a:ea typeface="Verdana" panose="020B0604030504040204" pitchFamily="34" charset="0"/>
              </a:rPr>
              <a:t>Para diferenciarlas de las DDR, la muesca está un poco más a la izquierda. De esta manera, no podemos insertar una memoria DDR en una ranura DDR2 de forma física.</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sp>
        <p:nvSpPr>
          <p:cNvPr id="4" name="Rectángulo: esquinas redondeadas 3">
            <a:extLst>
              <a:ext uri="{FF2B5EF4-FFF2-40B4-BE49-F238E27FC236}">
                <a16:creationId xmlns:a16="http://schemas.microsoft.com/office/drawing/2014/main" id="{95982D4A-07CC-413C-B64D-9BC07A0D7A4B}"/>
              </a:ext>
            </a:extLst>
          </p:cNvPr>
          <p:cNvSpPr/>
          <p:nvPr/>
        </p:nvSpPr>
        <p:spPr>
          <a:xfrm>
            <a:off x="581191" y="2180496"/>
            <a:ext cx="11029615" cy="416930"/>
          </a:xfrm>
          <a:prstGeom prst="round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pt-BR" b="1" dirty="0">
                <a:latin typeface="Verdana" panose="020B0604030504040204" pitchFamily="34" charset="0"/>
                <a:ea typeface="Verdana" panose="020B0604030504040204" pitchFamily="34" charset="0"/>
              </a:rPr>
              <a:t>Double Data Rate </a:t>
            </a:r>
            <a:r>
              <a:rPr lang="pt-BR" b="1" dirty="0" err="1">
                <a:latin typeface="Verdana" panose="020B0604030504040204" pitchFamily="34" charset="0"/>
                <a:ea typeface="Verdana" panose="020B0604030504040204" pitchFamily="34" charset="0"/>
              </a:rPr>
              <a:t>type</a:t>
            </a:r>
            <a:r>
              <a:rPr lang="pt-BR" b="1" dirty="0">
                <a:latin typeface="Verdana" panose="020B0604030504040204" pitchFamily="34" charset="0"/>
                <a:ea typeface="Verdana" panose="020B0604030504040204" pitchFamily="34" charset="0"/>
              </a:rPr>
              <a:t> </a:t>
            </a:r>
            <a:r>
              <a:rPr lang="pt-BR" b="1" dirty="0" err="1">
                <a:latin typeface="Verdana" panose="020B0604030504040204" pitchFamily="34" charset="0"/>
                <a:ea typeface="Verdana" panose="020B0604030504040204" pitchFamily="34" charset="0"/>
              </a:rPr>
              <a:t>two</a:t>
            </a:r>
            <a:r>
              <a:rPr lang="pt-BR" b="1" dirty="0">
                <a:latin typeface="Verdana" panose="020B0604030504040204" pitchFamily="34" charset="0"/>
                <a:ea typeface="Verdana" panose="020B0604030504040204" pitchFamily="34" charset="0"/>
              </a:rPr>
              <a:t> SDRAM o SDRAM de </a:t>
            </a:r>
            <a:r>
              <a:rPr lang="pt-BR" b="1" dirty="0" err="1">
                <a:latin typeface="Verdana" panose="020B0604030504040204" pitchFamily="34" charset="0"/>
                <a:ea typeface="Verdana" panose="020B0604030504040204" pitchFamily="34" charset="0"/>
              </a:rPr>
              <a:t>tasa</a:t>
            </a:r>
            <a:r>
              <a:rPr lang="pt-BR" b="1" dirty="0">
                <a:latin typeface="Verdana" panose="020B0604030504040204" pitchFamily="34" charset="0"/>
                <a:ea typeface="Verdana" panose="020B0604030504040204" pitchFamily="34" charset="0"/>
              </a:rPr>
              <a:t> de </a:t>
            </a:r>
            <a:r>
              <a:rPr lang="pt-BR" b="1" dirty="0" err="1">
                <a:latin typeface="Verdana" panose="020B0604030504040204" pitchFamily="34" charset="0"/>
                <a:ea typeface="Verdana" panose="020B0604030504040204" pitchFamily="34" charset="0"/>
              </a:rPr>
              <a:t>datos</a:t>
            </a:r>
            <a:r>
              <a:rPr lang="pt-BR" b="1" dirty="0">
                <a:latin typeface="Verdana" panose="020B0604030504040204" pitchFamily="34" charset="0"/>
                <a:ea typeface="Verdana" panose="020B0604030504040204" pitchFamily="34" charset="0"/>
              </a:rPr>
              <a:t> doble de tipo dos</a:t>
            </a:r>
            <a:endParaRPr lang="es-MX" b="1" dirty="0">
              <a:latin typeface="Verdana" panose="020B0604030504040204" pitchFamily="34" charset="0"/>
              <a:ea typeface="Verdana" panose="020B0604030504040204" pitchFamily="34" charset="0"/>
            </a:endParaRPr>
          </a:p>
        </p:txBody>
      </p:sp>
      <p:grpSp>
        <p:nvGrpSpPr>
          <p:cNvPr id="5" name="Grupo 4">
            <a:extLst>
              <a:ext uri="{FF2B5EF4-FFF2-40B4-BE49-F238E27FC236}">
                <a16:creationId xmlns:a16="http://schemas.microsoft.com/office/drawing/2014/main" id="{4ADD21D3-A976-4272-BBC0-CA5DB78653CC}"/>
              </a:ext>
            </a:extLst>
          </p:cNvPr>
          <p:cNvGrpSpPr/>
          <p:nvPr/>
        </p:nvGrpSpPr>
        <p:grpSpPr>
          <a:xfrm>
            <a:off x="640369" y="4590199"/>
            <a:ext cx="10911257" cy="1268600"/>
            <a:chOff x="581191" y="4590199"/>
            <a:chExt cx="10911257" cy="1268600"/>
          </a:xfrm>
        </p:grpSpPr>
        <p:pic>
          <p:nvPicPr>
            <p:cNvPr id="3074" name="Picture 2" descr="DDR2 SDRAM - Wikipedia, la enciclopedia libre">
              <a:extLst>
                <a:ext uri="{FF2B5EF4-FFF2-40B4-BE49-F238E27FC236}">
                  <a16:creationId xmlns:a16="http://schemas.microsoft.com/office/drawing/2014/main" id="{F4BF7441-5400-4D95-8A61-96FEF99D42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47" t="6405" r="4239" b="53698"/>
            <a:stretch/>
          </p:blipFill>
          <p:spPr bwMode="auto">
            <a:xfrm>
              <a:off x="581191" y="4590199"/>
              <a:ext cx="5475012" cy="1268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DR2 SDRAM - Wikipedia, la enciclopedia libre">
              <a:extLst>
                <a:ext uri="{FF2B5EF4-FFF2-40B4-BE49-F238E27FC236}">
                  <a16:creationId xmlns:a16="http://schemas.microsoft.com/office/drawing/2014/main" id="{CB8DCB3D-F61E-4A71-BBDB-52E2B27600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21" t="51929" r="4838" b="7121"/>
            <a:stretch/>
          </p:blipFill>
          <p:spPr bwMode="auto">
            <a:xfrm>
              <a:off x="6174561" y="4590199"/>
              <a:ext cx="5317887" cy="1268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9516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FE22336-FA73-4FAB-A86A-5A2828D3F369}"/>
              </a:ext>
            </a:extLst>
          </p:cNvPr>
          <p:cNvSpPr txBox="1">
            <a:spLocks/>
          </p:cNvSpPr>
          <p:nvPr/>
        </p:nvSpPr>
        <p:spPr>
          <a:xfrm>
            <a:off x="581188" y="5262296"/>
            <a:ext cx="11029616" cy="10138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bg1"/>
                </a:solidFill>
                <a:latin typeface="Georgia" panose="02040502050405020303" pitchFamily="18" charset="0"/>
              </a:rPr>
              <a:t>Características</a:t>
            </a:r>
          </a:p>
        </p:txBody>
      </p:sp>
      <p:sp>
        <p:nvSpPr>
          <p:cNvPr id="6" name="Marcador de contenido 5">
            <a:extLst>
              <a:ext uri="{FF2B5EF4-FFF2-40B4-BE49-F238E27FC236}">
                <a16:creationId xmlns:a16="http://schemas.microsoft.com/office/drawing/2014/main" id="{64792480-B0FE-4F44-AEEC-967ACCD7813B}"/>
              </a:ext>
            </a:extLst>
          </p:cNvPr>
          <p:cNvSpPr>
            <a:spLocks noGrp="1"/>
          </p:cNvSpPr>
          <p:nvPr>
            <p:ph idx="1"/>
          </p:nvPr>
        </p:nvSpPr>
        <p:spPr/>
        <p:txBody>
          <a:bodyPr>
            <a:normAutofit/>
          </a:bodyPr>
          <a:lstStyle/>
          <a:p>
            <a:pPr algn="just"/>
            <a:r>
              <a:rPr lang="es-MX" sz="1800" dirty="0">
                <a:solidFill>
                  <a:schemeClr val="tx1"/>
                </a:solidFill>
                <a:latin typeface="Verdana" panose="020B0604030504040204" pitchFamily="34" charset="0"/>
                <a:ea typeface="Verdana" panose="020B0604030504040204" pitchFamily="34" charset="0"/>
              </a:rPr>
              <a:t>Soportan una capacidad máxima de 2 GB.</a:t>
            </a:r>
          </a:p>
          <a:p>
            <a:pPr algn="just"/>
            <a:r>
              <a:rPr lang="es-MX" sz="1800" dirty="0">
                <a:solidFill>
                  <a:schemeClr val="tx1"/>
                </a:solidFill>
                <a:latin typeface="Verdana" panose="020B0604030504040204" pitchFamily="34" charset="0"/>
                <a:ea typeface="Verdana" panose="020B0604030504040204" pitchFamily="34" charset="0"/>
              </a:rPr>
              <a:t>Funcionan con 4 bits por ciclo, es decir 2 de ida y 2 de vuelta en un mismo ciclo mejorando sustancialmente el ancho de banda potencial bajo la misma frecuencia de una DDR SDRAM.</a:t>
            </a:r>
          </a:p>
          <a:p>
            <a:pPr algn="just"/>
            <a:r>
              <a:rPr lang="es-MX" sz="1800" dirty="0">
                <a:solidFill>
                  <a:schemeClr val="tx1"/>
                </a:solidFill>
                <a:latin typeface="Verdana" panose="020B0604030504040204" pitchFamily="34" charset="0"/>
                <a:ea typeface="Verdana" panose="020B0604030504040204" pitchFamily="34" charset="0"/>
              </a:rPr>
              <a:t>Si una DDR a 200 MHz reales entregaba 400 MHz nominales, la DDR2 por esos mismos 200 MHz reales entrega 800 MHz nominales. La DDR2 SDRAM actualmente está disponible a una velocidad de reloj de hasta 533 MHz</a:t>
            </a:r>
          </a:p>
          <a:p>
            <a:pPr algn="just"/>
            <a:r>
              <a:rPr lang="es-MX" sz="1800" dirty="0">
                <a:solidFill>
                  <a:schemeClr val="tx1"/>
                </a:solidFill>
                <a:latin typeface="Verdana" panose="020B0604030504040204" pitchFamily="34" charset="0"/>
                <a:ea typeface="Verdana" panose="020B0604030504040204" pitchFamily="34" charset="0"/>
              </a:rPr>
              <a:t>Operan tanto en el flanco alto del reloj como en el bajo, en los puntos de 0 voltios y 1,8 voltios. Lo que reduce el consumo de energía en aproximadamente el 50 por ciento del consumo de las DDR</a:t>
            </a:r>
          </a:p>
          <a:p>
            <a:pPr algn="just"/>
            <a:r>
              <a:rPr lang="es-MX" sz="1800" dirty="0">
                <a:solidFill>
                  <a:schemeClr val="tx1"/>
                </a:solidFill>
                <a:latin typeface="Verdana" panose="020B0604030504040204" pitchFamily="34" charset="0"/>
                <a:ea typeface="Verdana" panose="020B0604030504040204" pitchFamily="34" charset="0"/>
              </a:rPr>
              <a:t>Son suministradas en tarjetas de memoria DIMM con 240 pines y una localización con una sola ranura.</a:t>
            </a:r>
          </a:p>
        </p:txBody>
      </p:sp>
      <p:sp>
        <p:nvSpPr>
          <p:cNvPr id="9" name="Marcador de contenido 2">
            <a:extLst>
              <a:ext uri="{FF2B5EF4-FFF2-40B4-BE49-F238E27FC236}">
                <a16:creationId xmlns:a16="http://schemas.microsoft.com/office/drawing/2014/main" id="{4F5D8BC4-1892-4272-A8E4-62B0B0E969F3}"/>
              </a:ext>
            </a:extLst>
          </p:cNvPr>
          <p:cNvSpPr txBox="1">
            <a:spLocks/>
          </p:cNvSpPr>
          <p:nvPr/>
        </p:nvSpPr>
        <p:spPr>
          <a:xfrm>
            <a:off x="581192" y="583096"/>
            <a:ext cx="11029615" cy="455887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just"/>
            <a:endParaRPr lang="es-MX"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17702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DDR3 SDRAM </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Usadas desde 2011. Se preveía, que la tecnología DDR3 pudiera ser dos veces más rápida que la DDR2 y el alto ancho de banda que prometía ofrecer DDR3 era la mejor opción para la combinación de un sistema con procesadores dual-</a:t>
            </a:r>
            <a:r>
              <a:rPr lang="es-MX" dirty="0" err="1">
                <a:solidFill>
                  <a:schemeClr val="tx1"/>
                </a:solidFill>
                <a:latin typeface="Verdana" panose="020B0604030504040204" pitchFamily="34" charset="0"/>
                <a:ea typeface="Verdana" panose="020B0604030504040204" pitchFamily="34" charset="0"/>
              </a:rPr>
              <a:t>core</a:t>
            </a:r>
            <a:r>
              <a:rPr lang="es-MX" dirty="0">
                <a:solidFill>
                  <a:schemeClr val="tx1"/>
                </a:solidFill>
                <a:latin typeface="Verdana" panose="020B0604030504040204" pitchFamily="34" charset="0"/>
                <a:ea typeface="Verdana" panose="020B0604030504040204" pitchFamily="34" charset="0"/>
              </a:rPr>
              <a:t>, </a:t>
            </a:r>
            <a:r>
              <a:rPr lang="es-MX" dirty="0" err="1">
                <a:solidFill>
                  <a:schemeClr val="tx1"/>
                </a:solidFill>
                <a:latin typeface="Verdana" panose="020B0604030504040204" pitchFamily="34" charset="0"/>
                <a:ea typeface="Verdana" panose="020B0604030504040204" pitchFamily="34" charset="0"/>
              </a:rPr>
              <a:t>quad-core</a:t>
            </a:r>
            <a:r>
              <a:rPr lang="es-MX" dirty="0">
                <a:solidFill>
                  <a:schemeClr val="tx1"/>
                </a:solidFill>
                <a:latin typeface="Verdana" panose="020B0604030504040204" pitchFamily="34" charset="0"/>
                <a:ea typeface="Verdana" panose="020B0604030504040204" pitchFamily="34" charset="0"/>
              </a:rPr>
              <a:t> y </a:t>
            </a:r>
            <a:r>
              <a:rPr lang="es-MX" dirty="0" err="1">
                <a:solidFill>
                  <a:schemeClr val="tx1"/>
                </a:solidFill>
                <a:latin typeface="Verdana" panose="020B0604030504040204" pitchFamily="34" charset="0"/>
                <a:ea typeface="Verdana" panose="020B0604030504040204" pitchFamily="34" charset="0"/>
              </a:rPr>
              <a:t>hexa</a:t>
            </a:r>
            <a:r>
              <a:rPr lang="es-MX" dirty="0">
                <a:solidFill>
                  <a:schemeClr val="tx1"/>
                </a:solidFill>
                <a:latin typeface="Verdana" panose="020B0604030504040204" pitchFamily="34" charset="0"/>
                <a:ea typeface="Verdana" panose="020B0604030504040204" pitchFamily="34" charset="0"/>
              </a:rPr>
              <a:t>-Core</a:t>
            </a:r>
          </a:p>
          <a:p>
            <a:pPr marL="0" indent="0" algn="just">
              <a:buNone/>
            </a:pPr>
            <a:r>
              <a:rPr lang="es-MX" dirty="0">
                <a:solidFill>
                  <a:schemeClr val="tx1"/>
                </a:solidFill>
                <a:latin typeface="Verdana" panose="020B0604030504040204" pitchFamily="34" charset="0"/>
                <a:ea typeface="Verdana" panose="020B0604030504040204" pitchFamily="34" charset="0"/>
              </a:rPr>
              <a:t>Samsung vuelve a tomar la delantera con las memorias RAM DDR3, siendo la pionera. La muesca volvía a cambiarse de sitio para que no fuesen compatibles, ni hubiese confusiones.</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sp>
        <p:nvSpPr>
          <p:cNvPr id="4" name="Rectángulo: esquinas redondeadas 3">
            <a:extLst>
              <a:ext uri="{FF2B5EF4-FFF2-40B4-BE49-F238E27FC236}">
                <a16:creationId xmlns:a16="http://schemas.microsoft.com/office/drawing/2014/main" id="{95982D4A-07CC-413C-B64D-9BC07A0D7A4B}"/>
              </a:ext>
            </a:extLst>
          </p:cNvPr>
          <p:cNvSpPr/>
          <p:nvPr/>
        </p:nvSpPr>
        <p:spPr>
          <a:xfrm>
            <a:off x="581191" y="2180496"/>
            <a:ext cx="11029615" cy="416930"/>
          </a:xfrm>
          <a:prstGeom prst="round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pt-BR" b="1" dirty="0">
                <a:latin typeface="Verdana" panose="020B0604030504040204" pitchFamily="34" charset="0"/>
                <a:ea typeface="Verdana" panose="020B0604030504040204" pitchFamily="34" charset="0"/>
              </a:rPr>
              <a:t>Double Data Rate </a:t>
            </a:r>
            <a:r>
              <a:rPr lang="pt-BR" b="1" dirty="0" err="1">
                <a:latin typeface="Verdana" panose="020B0604030504040204" pitchFamily="34" charset="0"/>
                <a:ea typeface="Verdana" panose="020B0604030504040204" pitchFamily="34" charset="0"/>
              </a:rPr>
              <a:t>type</a:t>
            </a:r>
            <a:r>
              <a:rPr lang="pt-BR" b="1" dirty="0">
                <a:latin typeface="Verdana" panose="020B0604030504040204" pitchFamily="34" charset="0"/>
                <a:ea typeface="Verdana" panose="020B0604030504040204" pitchFamily="34" charset="0"/>
              </a:rPr>
              <a:t> </a:t>
            </a:r>
            <a:r>
              <a:rPr lang="pt-BR" b="1" dirty="0" err="1">
                <a:latin typeface="Verdana" panose="020B0604030504040204" pitchFamily="34" charset="0"/>
                <a:ea typeface="Verdana" panose="020B0604030504040204" pitchFamily="34" charset="0"/>
              </a:rPr>
              <a:t>three</a:t>
            </a:r>
            <a:r>
              <a:rPr lang="pt-BR" b="1" dirty="0">
                <a:latin typeface="Verdana" panose="020B0604030504040204" pitchFamily="34" charset="0"/>
                <a:ea typeface="Verdana" panose="020B0604030504040204" pitchFamily="34" charset="0"/>
              </a:rPr>
              <a:t> SDRAM o SDRAM de </a:t>
            </a:r>
            <a:r>
              <a:rPr lang="pt-BR" b="1" dirty="0" err="1">
                <a:latin typeface="Verdana" panose="020B0604030504040204" pitchFamily="34" charset="0"/>
                <a:ea typeface="Verdana" panose="020B0604030504040204" pitchFamily="34" charset="0"/>
              </a:rPr>
              <a:t>tasa</a:t>
            </a:r>
            <a:r>
              <a:rPr lang="pt-BR" b="1" dirty="0">
                <a:latin typeface="Verdana" panose="020B0604030504040204" pitchFamily="34" charset="0"/>
                <a:ea typeface="Verdana" panose="020B0604030504040204" pitchFamily="34" charset="0"/>
              </a:rPr>
              <a:t> de </a:t>
            </a:r>
            <a:r>
              <a:rPr lang="pt-BR" b="1" dirty="0" err="1">
                <a:latin typeface="Verdana" panose="020B0604030504040204" pitchFamily="34" charset="0"/>
                <a:ea typeface="Verdana" panose="020B0604030504040204" pitchFamily="34" charset="0"/>
              </a:rPr>
              <a:t>datos</a:t>
            </a:r>
            <a:r>
              <a:rPr lang="pt-BR" b="1" dirty="0">
                <a:latin typeface="Verdana" panose="020B0604030504040204" pitchFamily="34" charset="0"/>
                <a:ea typeface="Verdana" panose="020B0604030504040204" pitchFamily="34" charset="0"/>
              </a:rPr>
              <a:t> doble de tipo </a:t>
            </a:r>
            <a:r>
              <a:rPr lang="pt-BR" b="1" dirty="0" err="1">
                <a:latin typeface="Verdana" panose="020B0604030504040204" pitchFamily="34" charset="0"/>
                <a:ea typeface="Verdana" panose="020B0604030504040204" pitchFamily="34" charset="0"/>
              </a:rPr>
              <a:t>tres</a:t>
            </a:r>
            <a:endParaRPr lang="es-MX" b="1" dirty="0">
              <a:latin typeface="Verdana" panose="020B0604030504040204" pitchFamily="34" charset="0"/>
              <a:ea typeface="Verdana" panose="020B0604030504040204" pitchFamily="34" charset="0"/>
            </a:endParaRPr>
          </a:p>
        </p:txBody>
      </p:sp>
      <p:pic>
        <p:nvPicPr>
          <p:cNvPr id="6146" name="Picture 2">
            <a:extLst>
              <a:ext uri="{FF2B5EF4-FFF2-40B4-BE49-F238E27FC236}">
                <a16:creationId xmlns:a16="http://schemas.microsoft.com/office/drawing/2014/main" id="{D03127A7-6F4C-49ED-8351-D10FD6ABE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945" y="4259924"/>
            <a:ext cx="6732106" cy="159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113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FE22336-FA73-4FAB-A86A-5A2828D3F369}"/>
              </a:ext>
            </a:extLst>
          </p:cNvPr>
          <p:cNvSpPr txBox="1">
            <a:spLocks/>
          </p:cNvSpPr>
          <p:nvPr/>
        </p:nvSpPr>
        <p:spPr>
          <a:xfrm>
            <a:off x="581188" y="5262296"/>
            <a:ext cx="11029616" cy="10138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bg1"/>
                </a:solidFill>
                <a:latin typeface="Georgia" panose="02040502050405020303" pitchFamily="18" charset="0"/>
              </a:rPr>
              <a:t>Características</a:t>
            </a:r>
          </a:p>
        </p:txBody>
      </p:sp>
      <p:sp>
        <p:nvSpPr>
          <p:cNvPr id="6" name="Marcador de contenido 5">
            <a:extLst>
              <a:ext uri="{FF2B5EF4-FFF2-40B4-BE49-F238E27FC236}">
                <a16:creationId xmlns:a16="http://schemas.microsoft.com/office/drawing/2014/main" id="{64792480-B0FE-4F44-AEEC-967ACCD7813B}"/>
              </a:ext>
            </a:extLst>
          </p:cNvPr>
          <p:cNvSpPr>
            <a:spLocks noGrp="1"/>
          </p:cNvSpPr>
          <p:nvPr>
            <p:ph idx="1"/>
          </p:nvPr>
        </p:nvSpPr>
        <p:spPr/>
        <p:txBody>
          <a:bodyPr>
            <a:normAutofit/>
          </a:bodyPr>
          <a:lstStyle/>
          <a:p>
            <a:pPr algn="just"/>
            <a:r>
              <a:rPr lang="es-MX" sz="1800" dirty="0">
                <a:solidFill>
                  <a:schemeClr val="tx1"/>
                </a:solidFill>
                <a:latin typeface="Verdana" panose="020B0604030504040204" pitchFamily="34" charset="0"/>
                <a:ea typeface="Verdana" panose="020B0604030504040204" pitchFamily="34" charset="0"/>
              </a:rPr>
              <a:t>Permite usar integrados de 1 GB a 8 GB, siendo posible soportar módulos de hasta 16 GB.</a:t>
            </a:r>
          </a:p>
          <a:p>
            <a:pPr algn="just"/>
            <a:r>
              <a:rPr lang="es-MX" sz="1800" dirty="0">
                <a:solidFill>
                  <a:schemeClr val="tx1"/>
                </a:solidFill>
                <a:latin typeface="Verdana" panose="020B0604030504040204" pitchFamily="34" charset="0"/>
                <a:ea typeface="Verdana" panose="020B0604030504040204" pitchFamily="34" charset="0"/>
              </a:rPr>
              <a:t>DDR3 continúa la tendencia, duplicando el mínimo de lectura o escritura en la unidad a 8 bits por ciclo.</a:t>
            </a:r>
          </a:p>
          <a:p>
            <a:pPr algn="just"/>
            <a:r>
              <a:rPr lang="es-MX" sz="1800" dirty="0">
                <a:solidFill>
                  <a:schemeClr val="tx1"/>
                </a:solidFill>
                <a:latin typeface="Verdana" panose="020B0604030504040204" pitchFamily="34" charset="0"/>
                <a:ea typeface="Verdana" panose="020B0604030504040204" pitchFamily="34" charset="0"/>
              </a:rPr>
              <a:t>Para mantener las transferencias de 800-1600 Mb/s, la matriz RAM interna tiene que realizar sólo 100-200 millones de accesos por segundo.</a:t>
            </a:r>
          </a:p>
          <a:p>
            <a:pPr algn="just"/>
            <a:r>
              <a:rPr lang="es-MX" sz="1800" dirty="0">
                <a:solidFill>
                  <a:schemeClr val="tx1"/>
                </a:solidFill>
                <a:latin typeface="Verdana" panose="020B0604030504040204" pitchFamily="34" charset="0"/>
                <a:ea typeface="Verdana" panose="020B0604030504040204" pitchFamily="34" charset="0"/>
              </a:rPr>
              <a:t>Proporciona significativas mejoras de rendimiento en niveles de bajo voltaje(1,5 a 1,2 V).</a:t>
            </a:r>
          </a:p>
          <a:p>
            <a:pPr algn="just"/>
            <a:r>
              <a:rPr lang="es-MX" sz="1800" dirty="0">
                <a:solidFill>
                  <a:schemeClr val="tx1"/>
                </a:solidFill>
                <a:latin typeface="Verdana" panose="020B0604030504040204" pitchFamily="34" charset="0"/>
                <a:ea typeface="Verdana" panose="020B0604030504040204" pitchFamily="34" charset="0"/>
              </a:rPr>
              <a:t>La latencia de acceso es proporcionalmente más alta.</a:t>
            </a:r>
          </a:p>
          <a:p>
            <a:pPr algn="just"/>
            <a:r>
              <a:rPr lang="es-MX" sz="1800" dirty="0">
                <a:solidFill>
                  <a:schemeClr val="tx1"/>
                </a:solidFill>
                <a:latin typeface="Verdana" panose="020B0604030504040204" pitchFamily="34" charset="0"/>
                <a:ea typeface="Verdana" panose="020B0604030504040204" pitchFamily="34" charset="0"/>
              </a:rPr>
              <a:t>Los DDR3 tienen 240 pines al igual que DDR2 pero los DIMM son físicamente incompatibles, debido a una ubicación diferente de la muesca</a:t>
            </a:r>
          </a:p>
        </p:txBody>
      </p:sp>
      <p:sp>
        <p:nvSpPr>
          <p:cNvPr id="9" name="Marcador de contenido 2">
            <a:extLst>
              <a:ext uri="{FF2B5EF4-FFF2-40B4-BE49-F238E27FC236}">
                <a16:creationId xmlns:a16="http://schemas.microsoft.com/office/drawing/2014/main" id="{4F5D8BC4-1892-4272-A8E4-62B0B0E969F3}"/>
              </a:ext>
            </a:extLst>
          </p:cNvPr>
          <p:cNvSpPr txBox="1">
            <a:spLocks/>
          </p:cNvSpPr>
          <p:nvPr/>
        </p:nvSpPr>
        <p:spPr>
          <a:xfrm>
            <a:off x="581192" y="583096"/>
            <a:ext cx="11029615" cy="455887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just"/>
            <a:endParaRPr lang="es-MX"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52715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DDR4 SDRAM </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Aunque los módulos DIMM con esta tecnología se desarrollaran en 2011, SK </a:t>
            </a:r>
            <a:r>
              <a:rPr lang="es-MX" dirty="0" err="1">
                <a:solidFill>
                  <a:schemeClr val="tx1"/>
                </a:solidFill>
                <a:latin typeface="Verdana" panose="020B0604030504040204" pitchFamily="34" charset="0"/>
                <a:ea typeface="Verdana" panose="020B0604030504040204" pitchFamily="34" charset="0"/>
              </a:rPr>
              <a:t>Hynix</a:t>
            </a:r>
            <a:r>
              <a:rPr lang="es-MX" dirty="0">
                <a:solidFill>
                  <a:schemeClr val="tx1"/>
                </a:solidFill>
                <a:latin typeface="Verdana" panose="020B0604030504040204" pitchFamily="34" charset="0"/>
                <a:ea typeface="Verdana" panose="020B0604030504040204" pitchFamily="34" charset="0"/>
              </a:rPr>
              <a:t> los sacó al mercado en 2014. Se mejoraban los 3 aspectos de siempre: memoria, voltaje y frecuencia.</a:t>
            </a:r>
          </a:p>
          <a:p>
            <a:pPr marL="0" indent="0" algn="just">
              <a:buNone/>
            </a:pPr>
            <a:r>
              <a:rPr lang="es-MX" dirty="0">
                <a:solidFill>
                  <a:schemeClr val="tx1"/>
                </a:solidFill>
                <a:latin typeface="Verdana" panose="020B0604030504040204" pitchFamily="34" charset="0"/>
                <a:ea typeface="Verdana" panose="020B0604030504040204" pitchFamily="34" charset="0"/>
              </a:rPr>
              <a:t>En esta ocasión, los módulos tendrán 288 pines, 48 pines más que DDR3. El slot de la memoria RAM DDR4 es el más avanzado; podemos ver refrigeración en los módulos. El </a:t>
            </a:r>
            <a:r>
              <a:rPr lang="es-MX" dirty="0" err="1">
                <a:solidFill>
                  <a:schemeClr val="tx1"/>
                </a:solidFill>
                <a:latin typeface="Verdana" panose="020B0604030504040204" pitchFamily="34" charset="0"/>
                <a:ea typeface="Verdana" panose="020B0604030504040204" pitchFamily="34" charset="0"/>
              </a:rPr>
              <a:t>overclock</a:t>
            </a:r>
            <a:r>
              <a:rPr lang="es-MX" dirty="0">
                <a:solidFill>
                  <a:schemeClr val="tx1"/>
                </a:solidFill>
                <a:latin typeface="Verdana" panose="020B0604030504040204" pitchFamily="34" charset="0"/>
                <a:ea typeface="Verdana" panose="020B0604030504040204" pitchFamily="34" charset="0"/>
              </a:rPr>
              <a:t> ha llegado a este componente y es un recurso muy interesante.</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sp>
        <p:nvSpPr>
          <p:cNvPr id="4" name="Rectángulo: esquinas redondeadas 3">
            <a:extLst>
              <a:ext uri="{FF2B5EF4-FFF2-40B4-BE49-F238E27FC236}">
                <a16:creationId xmlns:a16="http://schemas.microsoft.com/office/drawing/2014/main" id="{95982D4A-07CC-413C-B64D-9BC07A0D7A4B}"/>
              </a:ext>
            </a:extLst>
          </p:cNvPr>
          <p:cNvSpPr/>
          <p:nvPr/>
        </p:nvSpPr>
        <p:spPr>
          <a:xfrm>
            <a:off x="581191" y="2180496"/>
            <a:ext cx="11029615" cy="416930"/>
          </a:xfrm>
          <a:prstGeom prst="round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pt-BR" b="1" dirty="0">
                <a:latin typeface="Verdana" panose="020B0604030504040204" pitchFamily="34" charset="0"/>
                <a:ea typeface="Verdana" panose="020B0604030504040204" pitchFamily="34" charset="0"/>
              </a:rPr>
              <a:t>Double Data Rate </a:t>
            </a:r>
            <a:r>
              <a:rPr lang="pt-BR" b="1" dirty="0" err="1">
                <a:latin typeface="Verdana" panose="020B0604030504040204" pitchFamily="34" charset="0"/>
                <a:ea typeface="Verdana" panose="020B0604030504040204" pitchFamily="34" charset="0"/>
              </a:rPr>
              <a:t>type</a:t>
            </a:r>
            <a:r>
              <a:rPr lang="pt-BR" b="1" dirty="0">
                <a:latin typeface="Verdana" panose="020B0604030504040204" pitchFamily="34" charset="0"/>
                <a:ea typeface="Verdana" panose="020B0604030504040204" pitchFamily="34" charset="0"/>
              </a:rPr>
              <a:t> four SDRAM o SDRAM de </a:t>
            </a:r>
            <a:r>
              <a:rPr lang="pt-BR" b="1" dirty="0" err="1">
                <a:latin typeface="Verdana" panose="020B0604030504040204" pitchFamily="34" charset="0"/>
                <a:ea typeface="Verdana" panose="020B0604030504040204" pitchFamily="34" charset="0"/>
              </a:rPr>
              <a:t>tasa</a:t>
            </a:r>
            <a:r>
              <a:rPr lang="pt-BR" b="1" dirty="0">
                <a:latin typeface="Verdana" panose="020B0604030504040204" pitchFamily="34" charset="0"/>
                <a:ea typeface="Verdana" panose="020B0604030504040204" pitchFamily="34" charset="0"/>
              </a:rPr>
              <a:t> de </a:t>
            </a:r>
            <a:r>
              <a:rPr lang="pt-BR" b="1" dirty="0" err="1">
                <a:latin typeface="Verdana" panose="020B0604030504040204" pitchFamily="34" charset="0"/>
                <a:ea typeface="Verdana" panose="020B0604030504040204" pitchFamily="34" charset="0"/>
              </a:rPr>
              <a:t>datos</a:t>
            </a:r>
            <a:r>
              <a:rPr lang="pt-BR" b="1" dirty="0">
                <a:latin typeface="Verdana" panose="020B0604030504040204" pitchFamily="34" charset="0"/>
                <a:ea typeface="Verdana" panose="020B0604030504040204" pitchFamily="34" charset="0"/>
              </a:rPr>
              <a:t> doble de tipo </a:t>
            </a:r>
            <a:r>
              <a:rPr lang="pt-BR" b="1" dirty="0" err="1">
                <a:latin typeface="Verdana" panose="020B0604030504040204" pitchFamily="34" charset="0"/>
                <a:ea typeface="Verdana" panose="020B0604030504040204" pitchFamily="34" charset="0"/>
              </a:rPr>
              <a:t>cuatro</a:t>
            </a:r>
            <a:endParaRPr lang="es-MX" b="1" dirty="0">
              <a:latin typeface="Verdana" panose="020B0604030504040204" pitchFamily="34" charset="0"/>
              <a:ea typeface="Verdana" panose="020B0604030504040204" pitchFamily="34" charset="0"/>
            </a:endParaRPr>
          </a:p>
        </p:txBody>
      </p:sp>
      <p:grpSp>
        <p:nvGrpSpPr>
          <p:cNvPr id="5" name="Grupo 4">
            <a:extLst>
              <a:ext uri="{FF2B5EF4-FFF2-40B4-BE49-F238E27FC236}">
                <a16:creationId xmlns:a16="http://schemas.microsoft.com/office/drawing/2014/main" id="{CF410743-925F-4D08-AFCB-A81EE9F32004}"/>
              </a:ext>
            </a:extLst>
          </p:cNvPr>
          <p:cNvGrpSpPr/>
          <p:nvPr/>
        </p:nvGrpSpPr>
        <p:grpSpPr>
          <a:xfrm>
            <a:off x="1724437" y="4298322"/>
            <a:ext cx="8743125" cy="1560477"/>
            <a:chOff x="2017643" y="4298322"/>
            <a:chExt cx="8743125" cy="1560477"/>
          </a:xfrm>
        </p:grpSpPr>
        <p:pic>
          <p:nvPicPr>
            <p:cNvPr id="7170" name="Picture 2" descr="Memoria RAM HyperX – DDR4 SDRAM – 16 GB HX434C16FB3A | Gaba Store CR">
              <a:extLst>
                <a:ext uri="{FF2B5EF4-FFF2-40B4-BE49-F238E27FC236}">
                  <a16:creationId xmlns:a16="http://schemas.microsoft.com/office/drawing/2014/main" id="{22D71D50-38D5-47A8-984A-9D9C62E6DD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817" b="34126"/>
            <a:stretch/>
          </p:blipFill>
          <p:spPr bwMode="auto">
            <a:xfrm>
              <a:off x="2017643" y="4298322"/>
              <a:ext cx="5191540" cy="15604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P HP 8GB DDR4 SDRAM Memory Module - 8 GB - DDR4-2666/PC4-21333 DDR4 SDRAM  - 260-pin - SoDIMM - WB Mason">
              <a:extLst>
                <a:ext uri="{FF2B5EF4-FFF2-40B4-BE49-F238E27FC236}">
                  <a16:creationId xmlns:a16="http://schemas.microsoft.com/office/drawing/2014/main" id="{3F4EF9DC-C949-47C9-BD6B-5181F36236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164" b="28000"/>
            <a:stretch/>
          </p:blipFill>
          <p:spPr bwMode="auto">
            <a:xfrm>
              <a:off x="7209183" y="4301895"/>
              <a:ext cx="3551585" cy="15569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2613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FE22336-FA73-4FAB-A86A-5A2828D3F369}"/>
              </a:ext>
            </a:extLst>
          </p:cNvPr>
          <p:cNvSpPr txBox="1">
            <a:spLocks/>
          </p:cNvSpPr>
          <p:nvPr/>
        </p:nvSpPr>
        <p:spPr>
          <a:xfrm>
            <a:off x="581188" y="5262296"/>
            <a:ext cx="11029616" cy="10138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bg1"/>
                </a:solidFill>
                <a:latin typeface="Georgia" panose="02040502050405020303" pitchFamily="18" charset="0"/>
              </a:rPr>
              <a:t>Características</a:t>
            </a:r>
          </a:p>
        </p:txBody>
      </p:sp>
      <p:sp>
        <p:nvSpPr>
          <p:cNvPr id="6" name="Marcador de contenido 5">
            <a:extLst>
              <a:ext uri="{FF2B5EF4-FFF2-40B4-BE49-F238E27FC236}">
                <a16:creationId xmlns:a16="http://schemas.microsoft.com/office/drawing/2014/main" id="{64792480-B0FE-4F44-AEEC-967ACCD7813B}"/>
              </a:ext>
            </a:extLst>
          </p:cNvPr>
          <p:cNvSpPr>
            <a:spLocks noGrp="1"/>
          </p:cNvSpPr>
          <p:nvPr>
            <p:ph idx="1"/>
          </p:nvPr>
        </p:nvSpPr>
        <p:spPr/>
        <p:txBody>
          <a:bodyPr>
            <a:normAutofit/>
          </a:bodyPr>
          <a:lstStyle/>
          <a:p>
            <a:pPr algn="just"/>
            <a:r>
              <a:rPr lang="es-MX" sz="1800" dirty="0">
                <a:solidFill>
                  <a:schemeClr val="tx1"/>
                </a:solidFill>
                <a:latin typeface="Verdana" panose="020B0604030504040204" pitchFamily="34" charset="0"/>
                <a:ea typeface="Verdana" panose="020B0604030504040204" pitchFamily="34" charset="0"/>
              </a:rPr>
              <a:t>Módulos con capacidad de 16 GB y 32 GB. </a:t>
            </a:r>
          </a:p>
          <a:p>
            <a:pPr algn="just"/>
            <a:r>
              <a:rPr lang="es-MX" sz="1800" dirty="0">
                <a:solidFill>
                  <a:schemeClr val="tx1"/>
                </a:solidFill>
                <a:latin typeface="Verdana" panose="020B0604030504040204" pitchFamily="34" charset="0"/>
                <a:ea typeface="Verdana" panose="020B0604030504040204" pitchFamily="34" charset="0"/>
              </a:rPr>
              <a:t>Los módulos de memoria DDR4 SDRAM tienen un total de 288 pines DIMM.</a:t>
            </a:r>
          </a:p>
          <a:p>
            <a:pPr algn="just"/>
            <a:r>
              <a:rPr lang="es-MX" sz="1800" dirty="0">
                <a:solidFill>
                  <a:schemeClr val="tx1"/>
                </a:solidFill>
                <a:latin typeface="Verdana" panose="020B0604030504040204" pitchFamily="34" charset="0"/>
                <a:ea typeface="Verdana" panose="020B0604030504040204" pitchFamily="34" charset="0"/>
              </a:rPr>
              <a:t>La velocidad de datos por pin, va de un mínimo de 1,6 Gb hasta un objetivo máximo inicial de 3,2 Gb.</a:t>
            </a:r>
          </a:p>
          <a:p>
            <a:pPr algn="just"/>
            <a:r>
              <a:rPr lang="es-MX" sz="1800" dirty="0">
                <a:solidFill>
                  <a:schemeClr val="tx1"/>
                </a:solidFill>
                <a:latin typeface="Verdana" panose="020B0604030504040204" pitchFamily="34" charset="0"/>
                <a:ea typeface="Verdana" panose="020B0604030504040204" pitchFamily="34" charset="0"/>
              </a:rPr>
              <a:t>Tienen un mayor rendimiento y menor consumo que las memorias DDR predecesoras. Tienen un gran ancho de banda en comparación con sus versiones anteriores</a:t>
            </a:r>
          </a:p>
          <a:p>
            <a:pPr algn="just"/>
            <a:r>
              <a:rPr lang="es-MX" sz="1800" dirty="0">
                <a:solidFill>
                  <a:schemeClr val="tx1"/>
                </a:solidFill>
                <a:latin typeface="Verdana" panose="020B0604030504040204" pitchFamily="34" charset="0"/>
                <a:ea typeface="Verdana" panose="020B0604030504040204" pitchFamily="34" charset="0"/>
              </a:rPr>
              <a:t>Tasa más alta de frecuencias de reloj y de transferencias de datos (1600 a 4400 MHz).</a:t>
            </a:r>
          </a:p>
          <a:p>
            <a:pPr algn="just"/>
            <a:r>
              <a:rPr lang="es-MX" sz="1800" dirty="0">
                <a:solidFill>
                  <a:schemeClr val="tx1"/>
                </a:solidFill>
                <a:latin typeface="Verdana" panose="020B0604030504040204" pitchFamily="34" charset="0"/>
                <a:ea typeface="Verdana" panose="020B0604030504040204" pitchFamily="34" charset="0"/>
              </a:rPr>
              <a:t>Se reduce el voltaje hasta 1,05 y 1,2 V.</a:t>
            </a:r>
          </a:p>
          <a:p>
            <a:pPr algn="just"/>
            <a:r>
              <a:rPr lang="es-MX" sz="1800" dirty="0">
                <a:solidFill>
                  <a:schemeClr val="tx1"/>
                </a:solidFill>
                <a:latin typeface="Verdana" panose="020B0604030504040204" pitchFamily="34" charset="0"/>
                <a:ea typeface="Verdana" panose="020B0604030504040204" pitchFamily="34" charset="0"/>
              </a:rPr>
              <a:t>Tiene una mayor latencia, lo que reduce su rendimiento.</a:t>
            </a:r>
          </a:p>
        </p:txBody>
      </p:sp>
      <p:sp>
        <p:nvSpPr>
          <p:cNvPr id="9" name="Marcador de contenido 2">
            <a:extLst>
              <a:ext uri="{FF2B5EF4-FFF2-40B4-BE49-F238E27FC236}">
                <a16:creationId xmlns:a16="http://schemas.microsoft.com/office/drawing/2014/main" id="{4F5D8BC4-1892-4272-A8E4-62B0B0E969F3}"/>
              </a:ext>
            </a:extLst>
          </p:cNvPr>
          <p:cNvSpPr txBox="1">
            <a:spLocks/>
          </p:cNvSpPr>
          <p:nvPr/>
        </p:nvSpPr>
        <p:spPr>
          <a:xfrm>
            <a:off x="581192" y="583096"/>
            <a:ext cx="11029615" cy="455887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just"/>
            <a:endParaRPr lang="es-MX"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12970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2">
            <a:extLst>
              <a:ext uri="{FF2B5EF4-FFF2-40B4-BE49-F238E27FC236}">
                <a16:creationId xmlns:a16="http://schemas.microsoft.com/office/drawing/2014/main" id="{4F5D8BC4-1892-4272-A8E4-62B0B0E969F3}"/>
              </a:ext>
            </a:extLst>
          </p:cNvPr>
          <p:cNvSpPr txBox="1">
            <a:spLocks/>
          </p:cNvSpPr>
          <p:nvPr/>
        </p:nvSpPr>
        <p:spPr>
          <a:xfrm>
            <a:off x="581192" y="583096"/>
            <a:ext cx="11029615" cy="455887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just"/>
            <a:endParaRPr lang="es-MX" dirty="0">
              <a:solidFill>
                <a:schemeClr val="tx1"/>
              </a:solidFill>
              <a:latin typeface="Verdana" panose="020B0604030504040204" pitchFamily="34" charset="0"/>
              <a:ea typeface="Verdana" panose="020B0604030504040204" pitchFamily="34" charset="0"/>
            </a:endParaRPr>
          </a:p>
        </p:txBody>
      </p:sp>
      <p:grpSp>
        <p:nvGrpSpPr>
          <p:cNvPr id="3" name="Grupo 2">
            <a:extLst>
              <a:ext uri="{FF2B5EF4-FFF2-40B4-BE49-F238E27FC236}">
                <a16:creationId xmlns:a16="http://schemas.microsoft.com/office/drawing/2014/main" id="{9EA9BE0F-18EF-4E43-9106-5C500C8A9343}"/>
              </a:ext>
            </a:extLst>
          </p:cNvPr>
          <p:cNvGrpSpPr/>
          <p:nvPr/>
        </p:nvGrpSpPr>
        <p:grpSpPr>
          <a:xfrm>
            <a:off x="2050918" y="733565"/>
            <a:ext cx="8090162" cy="4248151"/>
            <a:chOff x="2818094" y="830843"/>
            <a:chExt cx="8090162" cy="4248151"/>
          </a:xfrm>
        </p:grpSpPr>
        <p:pic>
          <p:nvPicPr>
            <p:cNvPr id="8194" name="Picture 2" descr="Memorias DDR1 a DDR4">
              <a:extLst>
                <a:ext uri="{FF2B5EF4-FFF2-40B4-BE49-F238E27FC236}">
                  <a16:creationId xmlns:a16="http://schemas.microsoft.com/office/drawing/2014/main" id="{17FD30BC-2B81-4C85-A8BA-5D0B14D48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756" y="830844"/>
              <a:ext cx="36195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Diferencias entre memoria RAM DDR, DDR2, DDR3 y DDR4">
              <a:extLst>
                <a:ext uri="{FF2B5EF4-FFF2-40B4-BE49-F238E27FC236}">
                  <a16:creationId xmlns:a16="http://schemas.microsoft.com/office/drawing/2014/main" id="{DCD85863-B20A-4F52-9C1C-EE7973E71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45" b="2055"/>
            <a:stretch/>
          </p:blipFill>
          <p:spPr bwMode="auto">
            <a:xfrm>
              <a:off x="2818094" y="830843"/>
              <a:ext cx="4315073" cy="42481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4437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DDR5 SDRAM </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En una presentación de 2016 realizada por Intel sugirió un plan de JEDEC para lanzar una especificación SDRAM DDR5 2016, con la disponibilidad de compra del usuario final en 2020.​ En marzo de 2017, JEDEC anunció su plan para el lanzamiento de la especificación en 2018.</a:t>
            </a:r>
          </a:p>
          <a:p>
            <a:pPr marL="0" indent="0" algn="just">
              <a:buNone/>
            </a:pPr>
            <a:r>
              <a:rPr lang="es-MX" dirty="0">
                <a:solidFill>
                  <a:schemeClr val="tx1"/>
                </a:solidFill>
                <a:latin typeface="Verdana" panose="020B0604030504040204" pitchFamily="34" charset="0"/>
                <a:ea typeface="Verdana" panose="020B0604030504040204" pitchFamily="34" charset="0"/>
              </a:rPr>
              <a:t>El 15 de noviembre de 2018, SK </a:t>
            </a:r>
            <a:r>
              <a:rPr lang="es-MX" dirty="0" err="1">
                <a:solidFill>
                  <a:schemeClr val="tx1"/>
                </a:solidFill>
                <a:latin typeface="Verdana" panose="020B0604030504040204" pitchFamily="34" charset="0"/>
                <a:ea typeface="Verdana" panose="020B0604030504040204" pitchFamily="34" charset="0"/>
              </a:rPr>
              <a:t>Hynix</a:t>
            </a:r>
            <a:r>
              <a:rPr lang="es-MX" dirty="0">
                <a:solidFill>
                  <a:schemeClr val="tx1"/>
                </a:solidFill>
                <a:latin typeface="Verdana" panose="020B0604030504040204" pitchFamily="34" charset="0"/>
                <a:ea typeface="Verdana" panose="020B0604030504040204" pitchFamily="34" charset="0"/>
              </a:rPr>
              <a:t> anunció la finalización de su primer chip de memoria.</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sp>
        <p:nvSpPr>
          <p:cNvPr id="4" name="Rectángulo: esquinas redondeadas 3">
            <a:extLst>
              <a:ext uri="{FF2B5EF4-FFF2-40B4-BE49-F238E27FC236}">
                <a16:creationId xmlns:a16="http://schemas.microsoft.com/office/drawing/2014/main" id="{95982D4A-07CC-413C-B64D-9BC07A0D7A4B}"/>
              </a:ext>
            </a:extLst>
          </p:cNvPr>
          <p:cNvSpPr/>
          <p:nvPr/>
        </p:nvSpPr>
        <p:spPr>
          <a:xfrm>
            <a:off x="581191" y="2180496"/>
            <a:ext cx="11029615" cy="416930"/>
          </a:xfrm>
          <a:prstGeom prst="round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pt-BR" b="1" dirty="0">
                <a:latin typeface="Verdana" panose="020B0604030504040204" pitchFamily="34" charset="0"/>
                <a:ea typeface="Verdana" panose="020B0604030504040204" pitchFamily="34" charset="0"/>
              </a:rPr>
              <a:t>Double Data Rate </a:t>
            </a:r>
            <a:r>
              <a:rPr lang="pt-BR" b="1" dirty="0" err="1">
                <a:latin typeface="Verdana" panose="020B0604030504040204" pitchFamily="34" charset="0"/>
                <a:ea typeface="Verdana" panose="020B0604030504040204" pitchFamily="34" charset="0"/>
              </a:rPr>
              <a:t>type</a:t>
            </a:r>
            <a:r>
              <a:rPr lang="pt-BR" b="1" dirty="0">
                <a:latin typeface="Verdana" panose="020B0604030504040204" pitchFamily="34" charset="0"/>
                <a:ea typeface="Verdana" panose="020B0604030504040204" pitchFamily="34" charset="0"/>
              </a:rPr>
              <a:t> </a:t>
            </a:r>
            <a:r>
              <a:rPr lang="pt-BR" b="1" dirty="0" err="1">
                <a:latin typeface="Verdana" panose="020B0604030504040204" pitchFamily="34" charset="0"/>
                <a:ea typeface="Verdana" panose="020B0604030504040204" pitchFamily="34" charset="0"/>
              </a:rPr>
              <a:t>five</a:t>
            </a:r>
            <a:r>
              <a:rPr lang="pt-BR" b="1" dirty="0">
                <a:latin typeface="Verdana" panose="020B0604030504040204" pitchFamily="34" charset="0"/>
                <a:ea typeface="Verdana" panose="020B0604030504040204" pitchFamily="34" charset="0"/>
              </a:rPr>
              <a:t> SDRAM o SDRAM de </a:t>
            </a:r>
            <a:r>
              <a:rPr lang="pt-BR" b="1" dirty="0" err="1">
                <a:latin typeface="Verdana" panose="020B0604030504040204" pitchFamily="34" charset="0"/>
                <a:ea typeface="Verdana" panose="020B0604030504040204" pitchFamily="34" charset="0"/>
              </a:rPr>
              <a:t>tasa</a:t>
            </a:r>
            <a:r>
              <a:rPr lang="pt-BR" b="1" dirty="0">
                <a:latin typeface="Verdana" panose="020B0604030504040204" pitchFamily="34" charset="0"/>
                <a:ea typeface="Verdana" panose="020B0604030504040204" pitchFamily="34" charset="0"/>
              </a:rPr>
              <a:t> de </a:t>
            </a:r>
            <a:r>
              <a:rPr lang="pt-BR" b="1" dirty="0" err="1">
                <a:latin typeface="Verdana" panose="020B0604030504040204" pitchFamily="34" charset="0"/>
                <a:ea typeface="Verdana" panose="020B0604030504040204" pitchFamily="34" charset="0"/>
              </a:rPr>
              <a:t>datos</a:t>
            </a:r>
            <a:r>
              <a:rPr lang="pt-BR" b="1" dirty="0">
                <a:latin typeface="Verdana" panose="020B0604030504040204" pitchFamily="34" charset="0"/>
                <a:ea typeface="Verdana" panose="020B0604030504040204" pitchFamily="34" charset="0"/>
              </a:rPr>
              <a:t> doble de tipo cinco</a:t>
            </a:r>
            <a:endParaRPr lang="es-MX" b="1" dirty="0">
              <a:latin typeface="Verdana" panose="020B0604030504040204" pitchFamily="34" charset="0"/>
              <a:ea typeface="Verdana" panose="020B0604030504040204" pitchFamily="34" charset="0"/>
            </a:endParaRPr>
          </a:p>
        </p:txBody>
      </p:sp>
      <p:pic>
        <p:nvPicPr>
          <p:cNvPr id="9220" name="Picture 4">
            <a:extLst>
              <a:ext uri="{FF2B5EF4-FFF2-40B4-BE49-F238E27FC236}">
                <a16:creationId xmlns:a16="http://schemas.microsoft.com/office/drawing/2014/main" id="{BC1D051D-F8BA-4CCF-B14C-93E5EAD41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3775" y="4134678"/>
            <a:ext cx="4427031" cy="1724121"/>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ynix anuncia la primera memoria DDR5 compatible - MuyComputer">
            <a:extLst>
              <a:ext uri="{FF2B5EF4-FFF2-40B4-BE49-F238E27FC236}">
                <a16:creationId xmlns:a16="http://schemas.microsoft.com/office/drawing/2014/main" id="{6AE000FC-1D66-4CA0-B903-123C05F7F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89" y="4193325"/>
            <a:ext cx="6602586" cy="160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56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FE22336-FA73-4FAB-A86A-5A2828D3F369}"/>
              </a:ext>
            </a:extLst>
          </p:cNvPr>
          <p:cNvSpPr txBox="1">
            <a:spLocks/>
          </p:cNvSpPr>
          <p:nvPr/>
        </p:nvSpPr>
        <p:spPr>
          <a:xfrm>
            <a:off x="581188" y="5262296"/>
            <a:ext cx="11029616" cy="10138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bg1"/>
                </a:solidFill>
                <a:latin typeface="Georgia" panose="02040502050405020303" pitchFamily="18" charset="0"/>
              </a:rPr>
              <a:t>Características</a:t>
            </a:r>
          </a:p>
        </p:txBody>
      </p:sp>
      <p:sp>
        <p:nvSpPr>
          <p:cNvPr id="6" name="Marcador de contenido 5">
            <a:extLst>
              <a:ext uri="{FF2B5EF4-FFF2-40B4-BE49-F238E27FC236}">
                <a16:creationId xmlns:a16="http://schemas.microsoft.com/office/drawing/2014/main" id="{64792480-B0FE-4F44-AEEC-967ACCD7813B}"/>
              </a:ext>
            </a:extLst>
          </p:cNvPr>
          <p:cNvSpPr>
            <a:spLocks noGrp="1"/>
          </p:cNvSpPr>
          <p:nvPr>
            <p:ph idx="1"/>
          </p:nvPr>
        </p:nvSpPr>
        <p:spPr/>
        <p:txBody>
          <a:bodyPr>
            <a:normAutofit/>
          </a:bodyPr>
          <a:lstStyle/>
          <a:p>
            <a:pPr algn="just"/>
            <a:r>
              <a:rPr lang="es-MX" sz="1800" dirty="0">
                <a:solidFill>
                  <a:schemeClr val="tx1"/>
                </a:solidFill>
                <a:latin typeface="Verdana" panose="020B0604030504040204" pitchFamily="34" charset="0"/>
                <a:ea typeface="Verdana" panose="020B0604030504040204" pitchFamily="34" charset="0"/>
              </a:rPr>
              <a:t>El tamaño de la memoria que aceptarán las placas base compatibles con DDR5 también aumentará, pasando de 12 a 16 canales. </a:t>
            </a:r>
          </a:p>
          <a:p>
            <a:pPr algn="just"/>
            <a:r>
              <a:rPr lang="es-MX" sz="1800" dirty="0">
                <a:solidFill>
                  <a:schemeClr val="tx1"/>
                </a:solidFill>
                <a:latin typeface="Verdana" panose="020B0604030504040204" pitchFamily="34" charset="0"/>
                <a:ea typeface="Verdana" panose="020B0604030504040204" pitchFamily="34" charset="0"/>
              </a:rPr>
              <a:t>Esto permitirá pasar del límite actual de 64 GB de las principales placas de consumo hasta los 128 GB de RAM.</a:t>
            </a:r>
          </a:p>
          <a:p>
            <a:pPr algn="just"/>
            <a:r>
              <a:rPr lang="es-MX" sz="1800" dirty="0">
                <a:solidFill>
                  <a:schemeClr val="tx1"/>
                </a:solidFill>
                <a:latin typeface="Verdana" panose="020B0604030504040204" pitchFamily="34" charset="0"/>
                <a:ea typeface="Verdana" panose="020B0604030504040204" pitchFamily="34" charset="0"/>
              </a:rPr>
              <a:t>Mantiene la misma estructura de 288 pines DIMM que en las DDR4 SDRAM.</a:t>
            </a:r>
          </a:p>
          <a:p>
            <a:pPr algn="just"/>
            <a:r>
              <a:rPr lang="pt-BR" sz="1800" dirty="0">
                <a:solidFill>
                  <a:schemeClr val="tx1"/>
                </a:solidFill>
                <a:latin typeface="Verdana" panose="020B0604030504040204" pitchFamily="34" charset="0"/>
                <a:ea typeface="Verdana" panose="020B0604030504040204" pitchFamily="34" charset="0"/>
              </a:rPr>
              <a:t>Funciona a 5200 MT / s a 1.1 </a:t>
            </a:r>
            <a:r>
              <a:rPr lang="pt-BR" sz="1800" dirty="0" err="1">
                <a:solidFill>
                  <a:schemeClr val="tx1"/>
                </a:solidFill>
                <a:latin typeface="Verdana" panose="020B0604030504040204" pitchFamily="34" charset="0"/>
                <a:ea typeface="Verdana" panose="020B0604030504040204" pitchFamily="34" charset="0"/>
              </a:rPr>
              <a:t>voltios</a:t>
            </a:r>
            <a:r>
              <a:rPr lang="pt-BR" sz="1800" dirty="0">
                <a:solidFill>
                  <a:schemeClr val="tx1"/>
                </a:solidFill>
                <a:latin typeface="Verdana" panose="020B0604030504040204" pitchFamily="34" charset="0"/>
                <a:ea typeface="Verdana" panose="020B0604030504040204" pitchFamily="34" charset="0"/>
              </a:rPr>
              <a:t>.</a:t>
            </a:r>
          </a:p>
          <a:p>
            <a:pPr algn="just"/>
            <a:r>
              <a:rPr lang="es-MX" sz="1800" dirty="0">
                <a:solidFill>
                  <a:schemeClr val="tx1"/>
                </a:solidFill>
                <a:latin typeface="Verdana" panose="020B0604030504040204" pitchFamily="34" charset="0"/>
                <a:ea typeface="Verdana" panose="020B0604030504040204" pitchFamily="34" charset="0"/>
              </a:rPr>
              <a:t>Se duplica el ancho de banda pasando de 3,2 GB/s a los 6,4 GB/s, doblando también su tasa de transferencia máxima de los 25,6 GB/s de las DDR4 actuales a un máximo de 51,2 GB/s.</a:t>
            </a:r>
          </a:p>
        </p:txBody>
      </p:sp>
      <p:sp>
        <p:nvSpPr>
          <p:cNvPr id="9" name="Marcador de contenido 2">
            <a:extLst>
              <a:ext uri="{FF2B5EF4-FFF2-40B4-BE49-F238E27FC236}">
                <a16:creationId xmlns:a16="http://schemas.microsoft.com/office/drawing/2014/main" id="{4F5D8BC4-1892-4272-A8E4-62B0B0E969F3}"/>
              </a:ext>
            </a:extLst>
          </p:cNvPr>
          <p:cNvSpPr txBox="1">
            <a:spLocks/>
          </p:cNvSpPr>
          <p:nvPr/>
        </p:nvSpPr>
        <p:spPr>
          <a:xfrm>
            <a:off x="581192" y="583096"/>
            <a:ext cx="11029615" cy="455887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just"/>
            <a:endParaRPr lang="es-MX"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21522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otherboard Wallpapers - Top Free Motherboard Backgrounds - WallpaperAccess">
            <a:extLst>
              <a:ext uri="{FF2B5EF4-FFF2-40B4-BE49-F238E27FC236}">
                <a16:creationId xmlns:a16="http://schemas.microsoft.com/office/drawing/2014/main" id="{F56515BB-F4EC-4C63-AFF7-2437C9C9A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37005F2B-49D0-4431-9C2D-862F85017661}"/>
              </a:ext>
            </a:extLst>
          </p:cNvPr>
          <p:cNvSpPr txBox="1">
            <a:spLocks/>
          </p:cNvSpPr>
          <p:nvPr/>
        </p:nvSpPr>
        <p:spPr>
          <a:xfrm>
            <a:off x="581191" y="2922100"/>
            <a:ext cx="11029616" cy="1013800"/>
          </a:xfrm>
          <a:prstGeom prst="rect">
            <a:avLst/>
          </a:prstGeom>
          <a:solidFill>
            <a:schemeClr val="bg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accent1"/>
                </a:solidFill>
                <a:latin typeface="Georgia" panose="02040502050405020303" pitchFamily="18" charset="0"/>
              </a:rPr>
              <a:t>¡Gracias por su atención!</a:t>
            </a:r>
          </a:p>
        </p:txBody>
      </p:sp>
    </p:spTree>
    <p:extLst>
      <p:ext uri="{BB962C8B-B14F-4D97-AF65-F5344CB8AC3E}">
        <p14:creationId xmlns:p14="http://schemas.microsoft.com/office/powerpoint/2010/main" val="58365960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Tarjeta madre</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a:xfrm>
            <a:off x="581192" y="2180496"/>
            <a:ext cx="11029615" cy="3678303"/>
          </a:xfrm>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La tarjeta madre también conocida como placa madre, placa base o </a:t>
            </a:r>
            <a:r>
              <a:rPr lang="es-MX" dirty="0" err="1">
                <a:solidFill>
                  <a:schemeClr val="tx1"/>
                </a:solidFill>
                <a:latin typeface="Verdana" panose="020B0604030504040204" pitchFamily="34" charset="0"/>
                <a:ea typeface="Verdana" panose="020B0604030504040204" pitchFamily="34" charset="0"/>
              </a:rPr>
              <a:t>motherboard</a:t>
            </a:r>
            <a:r>
              <a:rPr lang="es-MX" dirty="0">
                <a:solidFill>
                  <a:schemeClr val="tx1"/>
                </a:solidFill>
                <a:latin typeface="Verdana" panose="020B0604030504040204" pitchFamily="34" charset="0"/>
                <a:ea typeface="Verdana" panose="020B0604030504040204" pitchFamily="34" charset="0"/>
              </a:rPr>
              <a:t>, es la tarjeta principal en la estructura interna del computador donde se encuentran los circuitos electrónicos, el procesador, las memorias, y las conexiones principales, en ella se conectan todos los componentes del computador.</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grpSp>
        <p:nvGrpSpPr>
          <p:cNvPr id="4" name="Grupo 3">
            <a:extLst>
              <a:ext uri="{FF2B5EF4-FFF2-40B4-BE49-F238E27FC236}">
                <a16:creationId xmlns:a16="http://schemas.microsoft.com/office/drawing/2014/main" id="{EF7BDF17-916F-4C2B-8673-66DBFCA6BB49}"/>
              </a:ext>
            </a:extLst>
          </p:cNvPr>
          <p:cNvGrpSpPr/>
          <p:nvPr/>
        </p:nvGrpSpPr>
        <p:grpSpPr>
          <a:xfrm>
            <a:off x="2093941" y="3537591"/>
            <a:ext cx="8004116" cy="2321208"/>
            <a:chOff x="581191" y="3533987"/>
            <a:chExt cx="8004116" cy="2321208"/>
          </a:xfrm>
        </p:grpSpPr>
        <p:pic>
          <p:nvPicPr>
            <p:cNvPr id="2056" name="Picture 8" descr="Cómo saber que motherboard tengo?">
              <a:extLst>
                <a:ext uri="{FF2B5EF4-FFF2-40B4-BE49-F238E27FC236}">
                  <a16:creationId xmlns:a16="http://schemas.microsoft.com/office/drawing/2014/main" id="{5D943140-2EDA-4137-BED5-9BA59CFEF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1" y="3533987"/>
              <a:ext cx="4379638" cy="232120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Que es la Tarjeta Madre o Placa Base? | Linux &amp; Newbie">
              <a:extLst>
                <a:ext uri="{FF2B5EF4-FFF2-40B4-BE49-F238E27FC236}">
                  <a16:creationId xmlns:a16="http://schemas.microsoft.com/office/drawing/2014/main" id="{BE6E185E-7219-4A1B-9C75-6816857B5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829" y="3533987"/>
              <a:ext cx="3624478" cy="23212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425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Socket de memoria</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Un socket de memoria permite que la memoria RAM se inserte en la computadora. La mayoría de las tarjetas madre tienen de dos a cuatro sockets de memoria, que determinan el tipo de RAM que se utiliza con la computadora.</a:t>
            </a:r>
          </a:p>
          <a:p>
            <a:pPr marL="0" indent="0" algn="just">
              <a:buNone/>
            </a:pPr>
            <a:r>
              <a:rPr lang="es-MX" dirty="0">
                <a:solidFill>
                  <a:schemeClr val="tx1"/>
                </a:solidFill>
                <a:latin typeface="Verdana" panose="020B0604030504040204" pitchFamily="34" charset="0"/>
                <a:ea typeface="Verdana" panose="020B0604030504040204" pitchFamily="34" charset="0"/>
              </a:rPr>
              <a:t>Los tipos de RAM más comunes son SDRAM y DDR para computadoras de escritorio.</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grpSp>
        <p:nvGrpSpPr>
          <p:cNvPr id="4" name="Grupo 3">
            <a:extLst>
              <a:ext uri="{FF2B5EF4-FFF2-40B4-BE49-F238E27FC236}">
                <a16:creationId xmlns:a16="http://schemas.microsoft.com/office/drawing/2014/main" id="{15E8FD60-34CE-401F-BB50-A4A2D9B31BD3}"/>
              </a:ext>
            </a:extLst>
          </p:cNvPr>
          <p:cNvGrpSpPr/>
          <p:nvPr/>
        </p:nvGrpSpPr>
        <p:grpSpPr>
          <a:xfrm>
            <a:off x="1770021" y="3622697"/>
            <a:ext cx="8651956" cy="2236102"/>
            <a:chOff x="2865782" y="3622697"/>
            <a:chExt cx="8651956" cy="2236102"/>
          </a:xfrm>
        </p:grpSpPr>
        <p:pic>
          <p:nvPicPr>
            <p:cNvPr id="3076" name="Picture 4" descr="MANTENIMIENTO Y CONFIGURACION DE EQUIPO DE COMPUTO&quot;: &quot;SLOT DE MEMORIA RAM&quot;">
              <a:extLst>
                <a:ext uri="{FF2B5EF4-FFF2-40B4-BE49-F238E27FC236}">
                  <a16:creationId xmlns:a16="http://schemas.microsoft.com/office/drawing/2014/main" id="{B16D5F74-6801-4116-827B-24780BB2D9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30"/>
            <a:stretch/>
          </p:blipFill>
          <p:spPr bwMode="auto">
            <a:xfrm>
              <a:off x="2865782" y="3622697"/>
              <a:ext cx="5082210" cy="22361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to Install RAM | Digital Trends">
              <a:extLst>
                <a:ext uri="{FF2B5EF4-FFF2-40B4-BE49-F238E27FC236}">
                  <a16:creationId xmlns:a16="http://schemas.microsoft.com/office/drawing/2014/main" id="{885A9566-BD2F-4DD3-A4ED-D1F9CEF60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585" y="3622697"/>
              <a:ext cx="3354153" cy="22361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9334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s-MX" sz="6000" cap="none" dirty="0">
                <a:latin typeface="Georgia" panose="02040502050405020303" pitchFamily="18" charset="0"/>
              </a:rPr>
              <a:t>RAM (</a:t>
            </a:r>
            <a:r>
              <a:rPr lang="es-MX" sz="6000" cap="none" dirty="0" err="1">
                <a:latin typeface="Georgia" panose="02040502050405020303" pitchFamily="18" charset="0"/>
              </a:rPr>
              <a:t>Random</a:t>
            </a:r>
            <a:r>
              <a:rPr lang="es-MX" sz="6000" cap="none" dirty="0">
                <a:latin typeface="Georgia" panose="02040502050405020303" pitchFamily="18" charset="0"/>
              </a:rPr>
              <a:t> Access </a:t>
            </a:r>
            <a:r>
              <a:rPr lang="es-MX" sz="6000" cap="none" dirty="0" err="1">
                <a:latin typeface="Georgia" panose="02040502050405020303" pitchFamily="18" charset="0"/>
              </a:rPr>
              <a:t>Memory</a:t>
            </a:r>
            <a:r>
              <a:rPr lang="es-MX" sz="6000" cap="none" dirty="0">
                <a:latin typeface="Georgia" panose="02040502050405020303" pitchFamily="18" charset="0"/>
              </a:rPr>
              <a:t>)</a:t>
            </a: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La memoria de acceso aleatorio (</a:t>
            </a:r>
            <a:r>
              <a:rPr lang="es-MX" dirty="0" err="1">
                <a:solidFill>
                  <a:schemeClr val="tx1"/>
                </a:solidFill>
                <a:latin typeface="Verdana" panose="020B0604030504040204" pitchFamily="34" charset="0"/>
                <a:ea typeface="Verdana" panose="020B0604030504040204" pitchFamily="34" charset="0"/>
              </a:rPr>
              <a:t>Random</a:t>
            </a:r>
            <a:r>
              <a:rPr lang="es-MX" dirty="0">
                <a:solidFill>
                  <a:schemeClr val="tx1"/>
                </a:solidFill>
                <a:latin typeface="Verdana" panose="020B0604030504040204" pitchFamily="34" charset="0"/>
                <a:ea typeface="Verdana" panose="020B0604030504040204" pitchFamily="34" charset="0"/>
              </a:rPr>
              <a:t> Access </a:t>
            </a:r>
            <a:r>
              <a:rPr lang="es-MX" dirty="0" err="1">
                <a:solidFill>
                  <a:schemeClr val="tx1"/>
                </a:solidFill>
                <a:latin typeface="Verdana" panose="020B0604030504040204" pitchFamily="34" charset="0"/>
                <a:ea typeface="Verdana" panose="020B0604030504040204" pitchFamily="34" charset="0"/>
              </a:rPr>
              <a:t>Memory</a:t>
            </a:r>
            <a:r>
              <a:rPr lang="es-MX" dirty="0">
                <a:solidFill>
                  <a:schemeClr val="tx1"/>
                </a:solidFill>
                <a:latin typeface="Verdana" panose="020B0604030504040204" pitchFamily="34" charset="0"/>
                <a:ea typeface="Verdana" panose="020B0604030504040204" pitchFamily="34" charset="0"/>
              </a:rPr>
              <a:t>, RAM) se utiliza como memoria de trabajo de computadoras y otros dispositivos para el sistema operativo, los programas y la mayor parte del software. En la RAM se cargan todas las instrucciones que ejecuta la unidad central de procesamiento (CPU) y otras unidades del computador, además de contener los datos que manipulan los distintos programas.</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pic>
        <p:nvPicPr>
          <p:cNvPr id="6" name="Picture 2">
            <a:extLst>
              <a:ext uri="{FF2B5EF4-FFF2-40B4-BE49-F238E27FC236}">
                <a16:creationId xmlns:a16="http://schemas.microsoft.com/office/drawing/2014/main" id="{499AA2F3-149C-4F9F-92DB-2618EBE90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88" y="3837211"/>
            <a:ext cx="7576023" cy="202158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44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otherboard Wallpapers - Top Free Motherboard Backgrounds - WallpaperAccess">
            <a:extLst>
              <a:ext uri="{FF2B5EF4-FFF2-40B4-BE49-F238E27FC236}">
                <a16:creationId xmlns:a16="http://schemas.microsoft.com/office/drawing/2014/main" id="{F56515BB-F4EC-4C63-AFF7-2437C9C9A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37005F2B-49D0-4431-9C2D-862F85017661}"/>
              </a:ext>
            </a:extLst>
          </p:cNvPr>
          <p:cNvSpPr txBox="1">
            <a:spLocks/>
          </p:cNvSpPr>
          <p:nvPr/>
        </p:nvSpPr>
        <p:spPr>
          <a:xfrm>
            <a:off x="581191" y="2922100"/>
            <a:ext cx="11029616" cy="1013800"/>
          </a:xfrm>
          <a:prstGeom prst="rect">
            <a:avLst/>
          </a:prstGeom>
          <a:solidFill>
            <a:schemeClr val="bg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000" cap="none" dirty="0">
                <a:solidFill>
                  <a:schemeClr val="accent1"/>
                </a:solidFill>
                <a:latin typeface="Georgia" panose="02040502050405020303" pitchFamily="18" charset="0"/>
              </a:rPr>
              <a:t>Contexto histórico</a:t>
            </a:r>
          </a:p>
        </p:txBody>
      </p:sp>
    </p:spTree>
    <p:extLst>
      <p:ext uri="{BB962C8B-B14F-4D97-AF65-F5344CB8AC3E}">
        <p14:creationId xmlns:p14="http://schemas.microsoft.com/office/powerpoint/2010/main" val="2072073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n-US" sz="6000" cap="none" dirty="0">
                <a:latin typeface="Georgia" panose="02040502050405020303" pitchFamily="18" charset="0"/>
              </a:rPr>
              <a:t>SRAM (Static RAM)</a:t>
            </a:r>
            <a:endParaRPr lang="es-MX" sz="6000" cap="none" dirty="0">
              <a:latin typeface="Georgia" panose="02040502050405020303" pitchFamily="18" charset="0"/>
            </a:endParaRP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La primera RAM que apareció en la informática fue la SRAM (</a:t>
            </a:r>
            <a:r>
              <a:rPr lang="es-MX" dirty="0" err="1">
                <a:solidFill>
                  <a:schemeClr val="tx1"/>
                </a:solidFill>
                <a:latin typeface="Verdana" panose="020B0604030504040204" pitchFamily="34" charset="0"/>
                <a:ea typeface="Verdana" panose="020B0604030504040204" pitchFamily="34" charset="0"/>
              </a:rPr>
              <a:t>Static</a:t>
            </a:r>
            <a:r>
              <a:rPr lang="es-MX" dirty="0">
                <a:solidFill>
                  <a:schemeClr val="tx1"/>
                </a:solidFill>
                <a:latin typeface="Verdana" panose="020B0604030504040204" pitchFamily="34" charset="0"/>
                <a:ea typeface="Verdana" panose="020B0604030504040204" pitchFamily="34" charset="0"/>
              </a:rPr>
              <a:t> </a:t>
            </a:r>
            <a:r>
              <a:rPr lang="es-MX" dirty="0" err="1">
                <a:solidFill>
                  <a:schemeClr val="tx1"/>
                </a:solidFill>
                <a:latin typeface="Verdana" panose="020B0604030504040204" pitchFamily="34" charset="0"/>
                <a:ea typeface="Verdana" panose="020B0604030504040204" pitchFamily="34" charset="0"/>
              </a:rPr>
              <a:t>Random</a:t>
            </a:r>
            <a:r>
              <a:rPr lang="es-MX" dirty="0">
                <a:solidFill>
                  <a:schemeClr val="tx1"/>
                </a:solidFill>
                <a:latin typeface="Verdana" panose="020B0604030504040204" pitchFamily="34" charset="0"/>
                <a:ea typeface="Verdana" panose="020B0604030504040204" pitchFamily="34" charset="0"/>
              </a:rPr>
              <a:t> Access </a:t>
            </a:r>
            <a:r>
              <a:rPr lang="es-MX" dirty="0" err="1">
                <a:solidFill>
                  <a:schemeClr val="tx1"/>
                </a:solidFill>
                <a:latin typeface="Verdana" panose="020B0604030504040204" pitchFamily="34" charset="0"/>
                <a:ea typeface="Verdana" panose="020B0604030504040204" pitchFamily="34" charset="0"/>
              </a:rPr>
              <a:t>Memory</a:t>
            </a:r>
            <a:r>
              <a:rPr lang="es-MX" dirty="0">
                <a:solidFill>
                  <a:schemeClr val="tx1"/>
                </a:solidFill>
                <a:latin typeface="Verdana" panose="020B0604030504040204" pitchFamily="34" charset="0"/>
                <a:ea typeface="Verdana" panose="020B0604030504040204" pitchFamily="34" charset="0"/>
              </a:rPr>
              <a:t>), y lo haría en 1963 de la mano de Fairchild. Dichas siglas significaban «memoria estática de acceso aleatorio» y esta tecnología de memoria RAM se basaba en semiconductores que mantenían los datos, si recibían alimentación eléctrica. Esta RAM se dejó de fabricar en 1995.</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grpSp>
        <p:nvGrpSpPr>
          <p:cNvPr id="5" name="Grupo 4">
            <a:extLst>
              <a:ext uri="{FF2B5EF4-FFF2-40B4-BE49-F238E27FC236}">
                <a16:creationId xmlns:a16="http://schemas.microsoft.com/office/drawing/2014/main" id="{BEECEE93-0F27-45C9-A501-32AB8776C622}"/>
              </a:ext>
            </a:extLst>
          </p:cNvPr>
          <p:cNvGrpSpPr/>
          <p:nvPr/>
        </p:nvGrpSpPr>
        <p:grpSpPr>
          <a:xfrm>
            <a:off x="997770" y="3531836"/>
            <a:ext cx="9946857" cy="2330267"/>
            <a:chOff x="1060170" y="3535140"/>
            <a:chExt cx="9946857" cy="2330267"/>
          </a:xfrm>
        </p:grpSpPr>
        <p:pic>
          <p:nvPicPr>
            <p:cNvPr id="1028" name="Picture 4" descr="is62wv51216bll SRAM Junta TTL Cmos De Memoria De Almacenamiento Memoria RAM  estática evaluación Kit de desarrollo @ XYG: Amazon.es: Informática">
              <a:extLst>
                <a:ext uri="{FF2B5EF4-FFF2-40B4-BE49-F238E27FC236}">
                  <a16:creationId xmlns:a16="http://schemas.microsoft.com/office/drawing/2014/main" id="{0BE3BBBB-481D-437E-AC11-BF4A6CBCA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643" y="3535140"/>
              <a:ext cx="2425384" cy="23269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ram 256K Static RAM Memory DIP-28 Memoria Ic 32Kx8-Bit Toshiba TC55328P-25  | eBay">
              <a:extLst>
                <a:ext uri="{FF2B5EF4-FFF2-40B4-BE49-F238E27FC236}">
                  <a16:creationId xmlns:a16="http://schemas.microsoft.com/office/drawing/2014/main" id="{48F94E6B-F0B9-4287-B1DB-9A1CA08B87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09" r="12167"/>
            <a:stretch/>
          </p:blipFill>
          <p:spPr bwMode="auto">
            <a:xfrm>
              <a:off x="1060170" y="3535140"/>
              <a:ext cx="2550184" cy="233026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airchild Semiconductor - Wikipedia, la enciclopedia libre">
              <a:extLst>
                <a:ext uri="{FF2B5EF4-FFF2-40B4-BE49-F238E27FC236}">
                  <a16:creationId xmlns:a16="http://schemas.microsoft.com/office/drawing/2014/main" id="{529D8ADE-10B1-422E-B320-8E3027F4D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354" y="3809356"/>
              <a:ext cx="4971289" cy="17653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0228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Poco después, en 1965, surgiría la memoria DRAM (Dynamic </a:t>
            </a:r>
            <a:r>
              <a:rPr lang="es-MX" dirty="0" err="1">
                <a:solidFill>
                  <a:schemeClr val="tx1"/>
                </a:solidFill>
                <a:latin typeface="Verdana" panose="020B0604030504040204" pitchFamily="34" charset="0"/>
                <a:ea typeface="Verdana" panose="020B0604030504040204" pitchFamily="34" charset="0"/>
              </a:rPr>
              <a:t>Random</a:t>
            </a:r>
            <a:r>
              <a:rPr lang="es-MX" dirty="0">
                <a:solidFill>
                  <a:schemeClr val="tx1"/>
                </a:solidFill>
                <a:latin typeface="Verdana" panose="020B0604030504040204" pitchFamily="34" charset="0"/>
                <a:ea typeface="Verdana" panose="020B0604030504040204" pitchFamily="34" charset="0"/>
              </a:rPr>
              <a:t> Access </a:t>
            </a:r>
            <a:r>
              <a:rPr lang="es-MX" dirty="0" err="1">
                <a:solidFill>
                  <a:schemeClr val="tx1"/>
                </a:solidFill>
                <a:latin typeface="Verdana" panose="020B0604030504040204" pitchFamily="34" charset="0"/>
                <a:ea typeface="Verdana" panose="020B0604030504040204" pitchFamily="34" charset="0"/>
              </a:rPr>
              <a:t>Memory</a:t>
            </a:r>
            <a:r>
              <a:rPr lang="es-MX" dirty="0">
                <a:solidFill>
                  <a:schemeClr val="tx1"/>
                </a:solidFill>
                <a:latin typeface="Verdana" panose="020B0604030504040204" pitchFamily="34" charset="0"/>
                <a:ea typeface="Verdana" panose="020B0604030504040204" pitchFamily="34" charset="0"/>
              </a:rPr>
              <a:t>) de la mano de Toshiba. Al contrario que la anterior, esta memoria RAM necesitaba un circuito dinámico de refresco. Eran memorias asíncronas, es decir, funcionaban a una velocidad distinta que el sistema.</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n-US" sz="6000" cap="none" dirty="0">
                <a:latin typeface="Georgia" panose="02040502050405020303" pitchFamily="18" charset="0"/>
              </a:rPr>
              <a:t>DRAM (Dynamic RAM)</a:t>
            </a:r>
            <a:endParaRPr lang="es-MX" sz="6000" cap="none" dirty="0">
              <a:latin typeface="Georgia" panose="02040502050405020303" pitchFamily="18" charset="0"/>
            </a:endParaRPr>
          </a:p>
        </p:txBody>
      </p:sp>
      <p:grpSp>
        <p:nvGrpSpPr>
          <p:cNvPr id="5" name="Grupo 4">
            <a:extLst>
              <a:ext uri="{FF2B5EF4-FFF2-40B4-BE49-F238E27FC236}">
                <a16:creationId xmlns:a16="http://schemas.microsoft.com/office/drawing/2014/main" id="{944715A6-08C1-4DCD-9C35-DACBB62BEA4C}"/>
              </a:ext>
            </a:extLst>
          </p:cNvPr>
          <p:cNvGrpSpPr/>
          <p:nvPr/>
        </p:nvGrpSpPr>
        <p:grpSpPr>
          <a:xfrm>
            <a:off x="1148999" y="3609051"/>
            <a:ext cx="9893999" cy="2249748"/>
            <a:chOff x="1356838" y="3609051"/>
            <a:chExt cx="9893999" cy="2249748"/>
          </a:xfrm>
        </p:grpSpPr>
        <p:pic>
          <p:nvPicPr>
            <p:cNvPr id="2058" name="Picture 10" descr="Toshiba AV Product Guide 1.5 apk | androidappsapk.co">
              <a:extLst>
                <a:ext uri="{FF2B5EF4-FFF2-40B4-BE49-F238E27FC236}">
                  <a16:creationId xmlns:a16="http://schemas.microsoft.com/office/drawing/2014/main" id="{B980AF11-B243-4D69-913C-C37BD3CA7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602" y="3612327"/>
              <a:ext cx="2246472" cy="22464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ple y Foxconn quieren comprar el negocio de Chip de memoria de Toshiba">
              <a:extLst>
                <a:ext uri="{FF2B5EF4-FFF2-40B4-BE49-F238E27FC236}">
                  <a16:creationId xmlns:a16="http://schemas.microsoft.com/office/drawing/2014/main" id="{1E6AA370-6ADD-447D-9613-DBD82299D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074" y="3609051"/>
              <a:ext cx="3823763" cy="22497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mory Drives Chip Growth - ELE Times">
              <a:extLst>
                <a:ext uri="{FF2B5EF4-FFF2-40B4-BE49-F238E27FC236}">
                  <a16:creationId xmlns:a16="http://schemas.microsoft.com/office/drawing/2014/main" id="{642759CA-AD20-4D08-B4A2-C211EBE118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20"/>
            <a:stretch/>
          </p:blipFill>
          <p:spPr bwMode="auto">
            <a:xfrm>
              <a:off x="1356838" y="3609051"/>
              <a:ext cx="3823763" cy="22497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97405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A61ED-F321-46F3-9C93-924B3874A150}"/>
              </a:ext>
            </a:extLst>
          </p:cNvPr>
          <p:cNvSpPr>
            <a:spLocks noGrp="1"/>
          </p:cNvSpPr>
          <p:nvPr>
            <p:ph type="title"/>
          </p:nvPr>
        </p:nvSpPr>
        <p:spPr/>
        <p:txBody>
          <a:bodyPr>
            <a:normAutofit/>
          </a:bodyPr>
          <a:lstStyle/>
          <a:p>
            <a:pPr algn="ctr"/>
            <a:r>
              <a:rPr lang="en-US" sz="6000" cap="none" dirty="0">
                <a:latin typeface="Georgia" panose="02040502050405020303" pitchFamily="18" charset="0"/>
              </a:rPr>
              <a:t>SDRAM (Synchronous DRAM)</a:t>
            </a:r>
            <a:endParaRPr lang="es-MX" sz="6000" cap="none" dirty="0">
              <a:latin typeface="Georgia" panose="02040502050405020303" pitchFamily="18" charset="0"/>
            </a:endParaRPr>
          </a:p>
        </p:txBody>
      </p:sp>
      <p:sp>
        <p:nvSpPr>
          <p:cNvPr id="3" name="Marcador de contenido 2">
            <a:extLst>
              <a:ext uri="{FF2B5EF4-FFF2-40B4-BE49-F238E27FC236}">
                <a16:creationId xmlns:a16="http://schemas.microsoft.com/office/drawing/2014/main" id="{4CCF159A-EE0D-4A51-9182-2FF3682DA62F}"/>
              </a:ext>
            </a:extLst>
          </p:cNvPr>
          <p:cNvSpPr>
            <a:spLocks noGrp="1"/>
          </p:cNvSpPr>
          <p:nvPr>
            <p:ph idx="1"/>
          </p:nvPr>
        </p:nvSpPr>
        <p:spPr/>
        <p:txBody>
          <a:bodyPr>
            <a:normAutofit/>
          </a:bodyPr>
          <a:lstStyle/>
          <a:p>
            <a:pPr marL="0" indent="0" algn="just">
              <a:buNone/>
            </a:pPr>
            <a:r>
              <a:rPr lang="es-MX" dirty="0">
                <a:solidFill>
                  <a:schemeClr val="tx1"/>
                </a:solidFill>
                <a:latin typeface="Verdana" panose="020B0604030504040204" pitchFamily="34" charset="0"/>
                <a:ea typeface="Verdana" panose="020B0604030504040204" pitchFamily="34" charset="0"/>
              </a:rPr>
              <a:t>En 1992 nació la memoria RAM que marcaría una época para la informática: la SDRAM (</a:t>
            </a:r>
            <a:r>
              <a:rPr lang="es-MX" dirty="0" err="1">
                <a:solidFill>
                  <a:schemeClr val="tx1"/>
                </a:solidFill>
                <a:latin typeface="Verdana" panose="020B0604030504040204" pitchFamily="34" charset="0"/>
                <a:ea typeface="Verdana" panose="020B0604030504040204" pitchFamily="34" charset="0"/>
              </a:rPr>
              <a:t>Synchronous</a:t>
            </a:r>
            <a:r>
              <a:rPr lang="es-MX" dirty="0">
                <a:solidFill>
                  <a:schemeClr val="tx1"/>
                </a:solidFill>
                <a:latin typeface="Verdana" panose="020B0604030504040204" pitchFamily="34" charset="0"/>
                <a:ea typeface="Verdana" panose="020B0604030504040204" pitchFamily="34" charset="0"/>
              </a:rPr>
              <a:t> Dynamic </a:t>
            </a:r>
            <a:r>
              <a:rPr lang="es-MX" dirty="0" err="1">
                <a:solidFill>
                  <a:schemeClr val="tx1"/>
                </a:solidFill>
                <a:latin typeface="Verdana" panose="020B0604030504040204" pitchFamily="34" charset="0"/>
                <a:ea typeface="Verdana" panose="020B0604030504040204" pitchFamily="34" charset="0"/>
              </a:rPr>
              <a:t>Random</a:t>
            </a:r>
            <a:r>
              <a:rPr lang="es-MX" dirty="0">
                <a:solidFill>
                  <a:schemeClr val="tx1"/>
                </a:solidFill>
                <a:latin typeface="Verdana" panose="020B0604030504040204" pitchFamily="34" charset="0"/>
                <a:ea typeface="Verdana" panose="020B0604030504040204" pitchFamily="34" charset="0"/>
              </a:rPr>
              <a:t> Access </a:t>
            </a:r>
            <a:r>
              <a:rPr lang="es-MX" dirty="0" err="1">
                <a:solidFill>
                  <a:schemeClr val="tx1"/>
                </a:solidFill>
                <a:latin typeface="Verdana" panose="020B0604030504040204" pitchFamily="34" charset="0"/>
                <a:ea typeface="Verdana" panose="020B0604030504040204" pitchFamily="34" charset="0"/>
              </a:rPr>
              <a:t>Memory</a:t>
            </a:r>
            <a:r>
              <a:rPr lang="es-MX" dirty="0">
                <a:solidFill>
                  <a:schemeClr val="tx1"/>
                </a:solidFill>
                <a:latin typeface="Verdana" panose="020B0604030504040204" pitchFamily="34" charset="0"/>
                <a:ea typeface="Verdana" panose="020B0604030504040204" pitchFamily="34" charset="0"/>
              </a:rPr>
              <a:t>). Su primer fabricante fue Samsung. En su caso, iban a la misma velocidad que el sistema (síncronas) y eran mucho más rápidas que las DRAM. Esta fue la que dio lugar a los famosos sockets de memoria RAM que hoy conocemos.</a:t>
            </a: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a:p>
            <a:pPr marL="0" indent="0" algn="just">
              <a:buNone/>
            </a:pPr>
            <a:endParaRPr lang="es-MX" dirty="0">
              <a:solidFill>
                <a:schemeClr val="tx1"/>
              </a:solidFill>
              <a:latin typeface="Verdana" panose="020B0604030504040204" pitchFamily="34" charset="0"/>
              <a:ea typeface="Verdana" panose="020B0604030504040204" pitchFamily="34" charset="0"/>
            </a:endParaRPr>
          </a:p>
        </p:txBody>
      </p:sp>
      <p:grpSp>
        <p:nvGrpSpPr>
          <p:cNvPr id="5" name="Grupo 4">
            <a:extLst>
              <a:ext uri="{FF2B5EF4-FFF2-40B4-BE49-F238E27FC236}">
                <a16:creationId xmlns:a16="http://schemas.microsoft.com/office/drawing/2014/main" id="{0DD1201B-9905-4A8E-B456-C06E6FCC923E}"/>
              </a:ext>
            </a:extLst>
          </p:cNvPr>
          <p:cNvGrpSpPr/>
          <p:nvPr/>
        </p:nvGrpSpPr>
        <p:grpSpPr>
          <a:xfrm>
            <a:off x="1020249" y="3632433"/>
            <a:ext cx="10151501" cy="2226366"/>
            <a:chOff x="1020249" y="3632433"/>
            <a:chExt cx="10151501" cy="2226366"/>
          </a:xfrm>
        </p:grpSpPr>
        <p:pic>
          <p:nvPicPr>
            <p:cNvPr id="3074" name="Picture 2" descr="2 un.] K4S561632E-TI75 256 Mbit SDRAM TSOP 54-2 SAMSUNG | eBay">
              <a:extLst>
                <a:ext uri="{FF2B5EF4-FFF2-40B4-BE49-F238E27FC236}">
                  <a16:creationId xmlns:a16="http://schemas.microsoft.com/office/drawing/2014/main" id="{26FF18E2-15BB-49C6-941B-B38F58710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373" b="10714"/>
            <a:stretch/>
          </p:blipFill>
          <p:spPr bwMode="auto">
            <a:xfrm>
              <a:off x="8314250" y="3632433"/>
              <a:ext cx="2857500" cy="22263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dram Fotos e Imágenes de stock - Alamy">
              <a:extLst>
                <a:ext uri="{FF2B5EF4-FFF2-40B4-BE49-F238E27FC236}">
                  <a16:creationId xmlns:a16="http://schemas.microsoft.com/office/drawing/2014/main" id="{3F71A4D8-7EA6-4369-A940-6DF1B0B638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256"/>
            <a:stretch/>
          </p:blipFill>
          <p:spPr bwMode="auto">
            <a:xfrm>
              <a:off x="1020249" y="3632433"/>
              <a:ext cx="3336016" cy="22263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ogo de Samsung: la historia y el significado del logotipo, la marca y el  símbolo. | png, vector">
              <a:extLst>
                <a:ext uri="{FF2B5EF4-FFF2-40B4-BE49-F238E27FC236}">
                  <a16:creationId xmlns:a16="http://schemas.microsoft.com/office/drawing/2014/main" id="{6E81E72C-5018-489A-AF8A-638C5FB82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265" y="3632433"/>
              <a:ext cx="3957985" cy="22263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58107643"/>
      </p:ext>
    </p:extLst>
  </p:cSld>
  <p:clrMapOvr>
    <a:masterClrMapping/>
  </p:clrMapOvr>
</p:sld>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Dividendo</Template>
  <TotalTime>1344</TotalTime>
  <Words>2039</Words>
  <Application>Microsoft Office PowerPoint</Application>
  <PresentationFormat>Panorámica</PresentationFormat>
  <Paragraphs>139</Paragraphs>
  <Slides>29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Berlin Sans FB</vt:lpstr>
      <vt:lpstr>Berlin Sans FB Demi</vt:lpstr>
      <vt:lpstr>Georgia</vt:lpstr>
      <vt:lpstr>Gill Sans MT</vt:lpstr>
      <vt:lpstr>Verdana</vt:lpstr>
      <vt:lpstr>Wingdings 2</vt:lpstr>
      <vt:lpstr>Dividendo</vt:lpstr>
      <vt:lpstr>Presentación de PowerPoint</vt:lpstr>
      <vt:lpstr>Presentación de PowerPoint</vt:lpstr>
      <vt:lpstr>Tarjeta madre</vt:lpstr>
      <vt:lpstr>Socket de memoria</vt:lpstr>
      <vt:lpstr>RAM (Random Access Memory)</vt:lpstr>
      <vt:lpstr>Presentación de PowerPoint</vt:lpstr>
      <vt:lpstr>SRAM (Static RAM)</vt:lpstr>
      <vt:lpstr>DRAM (Dynamic RAM)</vt:lpstr>
      <vt:lpstr>SDRAM (Synchronous DRAM)</vt:lpstr>
      <vt:lpstr>Presentación de PowerPoint</vt:lpstr>
      <vt:lpstr>¿Qué son?</vt:lpstr>
      <vt:lpstr>Presentación de PowerPoint</vt:lpstr>
      <vt:lpstr>Módulos SIMM</vt:lpstr>
      <vt:lpstr>Módulos DIMM</vt:lpstr>
      <vt:lpstr>Presentación de PowerPoint</vt:lpstr>
      <vt:lpstr>SDR SDRAM </vt:lpstr>
      <vt:lpstr>Presentación de PowerPoint</vt:lpstr>
      <vt:lpstr>DDR SDRAM </vt:lpstr>
      <vt:lpstr>Presentación de PowerPoint</vt:lpstr>
      <vt:lpstr>DDR2 SDRAM </vt:lpstr>
      <vt:lpstr>Presentación de PowerPoint</vt:lpstr>
      <vt:lpstr>DDR3 SDRAM </vt:lpstr>
      <vt:lpstr>Presentación de PowerPoint</vt:lpstr>
      <vt:lpstr>DDR4 SDRAM </vt:lpstr>
      <vt:lpstr>Presentación de PowerPoint</vt:lpstr>
      <vt:lpstr>Presentación de PowerPoint</vt:lpstr>
      <vt:lpstr>DDR5 SDRAM </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Felipe Renovato</dc:creator>
  <cp:lastModifiedBy>Felipe Renovato</cp:lastModifiedBy>
  <cp:revision>86</cp:revision>
  <dcterms:created xsi:type="dcterms:W3CDTF">2021-05-05T20:21:12Z</dcterms:created>
  <dcterms:modified xsi:type="dcterms:W3CDTF">2021-05-07T02:27:25Z</dcterms:modified>
</cp:coreProperties>
</file>